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E700F-C548-4307-9DBB-A87E273B1B74}" type="datetimeFigureOut">
              <a:rPr lang="tr-TR" smtClean="0"/>
              <a:t>25.12.2017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EAD06-778C-4D76-9D7B-A1024349080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2895600"/>
            <a:ext cx="1522476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05343" y="0"/>
            <a:ext cx="760488" cy="1159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44068" y="298704"/>
            <a:ext cx="7187946" cy="18905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48257" y="465835"/>
            <a:ext cx="6647484" cy="1304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2895600"/>
            <a:ext cx="1522476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05343" y="0"/>
            <a:ext cx="760488" cy="1159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2895600"/>
            <a:ext cx="1522476" cy="236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05343" y="0"/>
            <a:ext cx="760488" cy="11597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3084" y="1375028"/>
            <a:ext cx="7437831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3084" y="1375028"/>
            <a:ext cx="7437831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2" Type="http://schemas.openxmlformats.org/officeDocument/2006/relationships/image" Target="../media/image25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9" Type="http://schemas.openxmlformats.org/officeDocument/2006/relationships/image" Target="../media/image106.png"/><Relationship Id="rId21" Type="http://schemas.openxmlformats.org/officeDocument/2006/relationships/image" Target="../media/image88.png"/><Relationship Id="rId34" Type="http://schemas.openxmlformats.org/officeDocument/2006/relationships/image" Target="../media/image101.png"/><Relationship Id="rId42" Type="http://schemas.openxmlformats.org/officeDocument/2006/relationships/image" Target="../media/image109.png"/><Relationship Id="rId47" Type="http://schemas.openxmlformats.org/officeDocument/2006/relationships/image" Target="../media/image114.png"/><Relationship Id="rId50" Type="http://schemas.openxmlformats.org/officeDocument/2006/relationships/image" Target="../media/image117.png"/><Relationship Id="rId55" Type="http://schemas.openxmlformats.org/officeDocument/2006/relationships/image" Target="../media/image122.png"/><Relationship Id="rId63" Type="http://schemas.openxmlformats.org/officeDocument/2006/relationships/image" Target="../media/image130.png"/><Relationship Id="rId68" Type="http://schemas.openxmlformats.org/officeDocument/2006/relationships/image" Target="../media/image135.png"/><Relationship Id="rId76" Type="http://schemas.openxmlformats.org/officeDocument/2006/relationships/image" Target="../media/image68.jpeg"/><Relationship Id="rId7" Type="http://schemas.openxmlformats.org/officeDocument/2006/relationships/image" Target="../media/image74.png"/><Relationship Id="rId71" Type="http://schemas.openxmlformats.org/officeDocument/2006/relationships/image" Target="../media/image138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9" Type="http://schemas.openxmlformats.org/officeDocument/2006/relationships/image" Target="../media/image96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37" Type="http://schemas.openxmlformats.org/officeDocument/2006/relationships/image" Target="../media/image104.png"/><Relationship Id="rId40" Type="http://schemas.openxmlformats.org/officeDocument/2006/relationships/image" Target="../media/image107.png"/><Relationship Id="rId45" Type="http://schemas.openxmlformats.org/officeDocument/2006/relationships/image" Target="../media/image112.png"/><Relationship Id="rId53" Type="http://schemas.openxmlformats.org/officeDocument/2006/relationships/image" Target="../media/image120.png"/><Relationship Id="rId58" Type="http://schemas.openxmlformats.org/officeDocument/2006/relationships/image" Target="../media/image125.png"/><Relationship Id="rId66" Type="http://schemas.openxmlformats.org/officeDocument/2006/relationships/image" Target="../media/image133.png"/><Relationship Id="rId74" Type="http://schemas.openxmlformats.org/officeDocument/2006/relationships/image" Target="../media/image14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36" Type="http://schemas.openxmlformats.org/officeDocument/2006/relationships/image" Target="../media/image103.png"/><Relationship Id="rId49" Type="http://schemas.openxmlformats.org/officeDocument/2006/relationships/image" Target="../media/image116.png"/><Relationship Id="rId57" Type="http://schemas.openxmlformats.org/officeDocument/2006/relationships/image" Target="../media/image124.png"/><Relationship Id="rId61" Type="http://schemas.openxmlformats.org/officeDocument/2006/relationships/image" Target="../media/image128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31" Type="http://schemas.openxmlformats.org/officeDocument/2006/relationships/image" Target="../media/image98.png"/><Relationship Id="rId44" Type="http://schemas.openxmlformats.org/officeDocument/2006/relationships/image" Target="../media/image111.png"/><Relationship Id="rId52" Type="http://schemas.openxmlformats.org/officeDocument/2006/relationships/image" Target="../media/image119.png"/><Relationship Id="rId60" Type="http://schemas.openxmlformats.org/officeDocument/2006/relationships/image" Target="../media/image127.png"/><Relationship Id="rId65" Type="http://schemas.openxmlformats.org/officeDocument/2006/relationships/image" Target="../media/image132.png"/><Relationship Id="rId73" Type="http://schemas.openxmlformats.org/officeDocument/2006/relationships/image" Target="../media/image140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image" Target="../media/image115.png"/><Relationship Id="rId56" Type="http://schemas.openxmlformats.org/officeDocument/2006/relationships/image" Target="../media/image123.png"/><Relationship Id="rId64" Type="http://schemas.openxmlformats.org/officeDocument/2006/relationships/image" Target="../media/image131.png"/><Relationship Id="rId69" Type="http://schemas.openxmlformats.org/officeDocument/2006/relationships/image" Target="../media/image136.png"/><Relationship Id="rId8" Type="http://schemas.openxmlformats.org/officeDocument/2006/relationships/image" Target="../media/image75.png"/><Relationship Id="rId51" Type="http://schemas.openxmlformats.org/officeDocument/2006/relationships/image" Target="../media/image118.png"/><Relationship Id="rId72" Type="http://schemas.openxmlformats.org/officeDocument/2006/relationships/image" Target="../media/image139.png"/><Relationship Id="rId3" Type="http://schemas.openxmlformats.org/officeDocument/2006/relationships/image" Target="../media/image70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33" Type="http://schemas.openxmlformats.org/officeDocument/2006/relationships/image" Target="../media/image100.png"/><Relationship Id="rId38" Type="http://schemas.openxmlformats.org/officeDocument/2006/relationships/image" Target="../media/image105.png"/><Relationship Id="rId46" Type="http://schemas.openxmlformats.org/officeDocument/2006/relationships/image" Target="../media/image113.png"/><Relationship Id="rId59" Type="http://schemas.openxmlformats.org/officeDocument/2006/relationships/image" Target="../media/image126.png"/><Relationship Id="rId67" Type="http://schemas.openxmlformats.org/officeDocument/2006/relationships/image" Target="../media/image134.png"/><Relationship Id="rId20" Type="http://schemas.openxmlformats.org/officeDocument/2006/relationships/image" Target="../media/image87.png"/><Relationship Id="rId41" Type="http://schemas.openxmlformats.org/officeDocument/2006/relationships/image" Target="../media/image108.png"/><Relationship Id="rId54" Type="http://schemas.openxmlformats.org/officeDocument/2006/relationships/image" Target="../media/image121.png"/><Relationship Id="rId62" Type="http://schemas.openxmlformats.org/officeDocument/2006/relationships/image" Target="../media/image129.png"/><Relationship Id="rId70" Type="http://schemas.openxmlformats.org/officeDocument/2006/relationships/image" Target="../media/image137.png"/><Relationship Id="rId75" Type="http://schemas.openxmlformats.org/officeDocument/2006/relationships/image" Target="../media/image1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7.png"/><Relationship Id="rId39" Type="http://schemas.openxmlformats.org/officeDocument/2006/relationships/image" Target="../media/image180.png"/><Relationship Id="rId3" Type="http://schemas.openxmlformats.org/officeDocument/2006/relationships/image" Target="../media/image144.png"/><Relationship Id="rId21" Type="http://schemas.openxmlformats.org/officeDocument/2006/relationships/image" Target="../media/image162.png"/><Relationship Id="rId34" Type="http://schemas.openxmlformats.org/officeDocument/2006/relationships/image" Target="../media/image175.png"/><Relationship Id="rId42" Type="http://schemas.openxmlformats.org/officeDocument/2006/relationships/image" Target="../media/image183.png"/><Relationship Id="rId47" Type="http://schemas.openxmlformats.org/officeDocument/2006/relationships/image" Target="../media/image188.png"/><Relationship Id="rId50" Type="http://schemas.openxmlformats.org/officeDocument/2006/relationships/image" Target="../media/image191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image" Target="../media/image179.png"/><Relationship Id="rId46" Type="http://schemas.openxmlformats.org/officeDocument/2006/relationships/image" Target="../media/image187.pn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29" Type="http://schemas.openxmlformats.org/officeDocument/2006/relationships/image" Target="../media/image170.png"/><Relationship Id="rId41" Type="http://schemas.openxmlformats.org/officeDocument/2006/relationships/image" Target="../media/image18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24" Type="http://schemas.openxmlformats.org/officeDocument/2006/relationships/image" Target="../media/image165.png"/><Relationship Id="rId32" Type="http://schemas.openxmlformats.org/officeDocument/2006/relationships/image" Target="../media/image173.png"/><Relationship Id="rId37" Type="http://schemas.openxmlformats.org/officeDocument/2006/relationships/image" Target="../media/image178.png"/><Relationship Id="rId40" Type="http://schemas.openxmlformats.org/officeDocument/2006/relationships/image" Target="../media/image181.png"/><Relationship Id="rId45" Type="http://schemas.openxmlformats.org/officeDocument/2006/relationships/image" Target="../media/image186.png"/><Relationship Id="rId53" Type="http://schemas.openxmlformats.org/officeDocument/2006/relationships/image" Target="../media/image194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36" Type="http://schemas.openxmlformats.org/officeDocument/2006/relationships/image" Target="../media/image177.png"/><Relationship Id="rId49" Type="http://schemas.openxmlformats.org/officeDocument/2006/relationships/image" Target="../media/image190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31" Type="http://schemas.openxmlformats.org/officeDocument/2006/relationships/image" Target="../media/image172.png"/><Relationship Id="rId44" Type="http://schemas.openxmlformats.org/officeDocument/2006/relationships/image" Target="../media/image185.png"/><Relationship Id="rId52" Type="http://schemas.openxmlformats.org/officeDocument/2006/relationships/image" Target="../media/image193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Relationship Id="rId35" Type="http://schemas.openxmlformats.org/officeDocument/2006/relationships/image" Target="../media/image176.png"/><Relationship Id="rId43" Type="http://schemas.openxmlformats.org/officeDocument/2006/relationships/image" Target="../media/image184.png"/><Relationship Id="rId48" Type="http://schemas.openxmlformats.org/officeDocument/2006/relationships/image" Target="../media/image189.png"/><Relationship Id="rId8" Type="http://schemas.openxmlformats.org/officeDocument/2006/relationships/image" Target="../media/image149.png"/><Relationship Id="rId51" Type="http://schemas.openxmlformats.org/officeDocument/2006/relationships/image" Target="../media/image1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26" Type="http://schemas.openxmlformats.org/officeDocument/2006/relationships/image" Target="../media/image219.png"/><Relationship Id="rId3" Type="http://schemas.openxmlformats.org/officeDocument/2006/relationships/image" Target="../media/image196.png"/><Relationship Id="rId21" Type="http://schemas.openxmlformats.org/officeDocument/2006/relationships/image" Target="../media/image214.png"/><Relationship Id="rId34" Type="http://schemas.openxmlformats.org/officeDocument/2006/relationships/image" Target="../media/image227.jpe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33" Type="http://schemas.openxmlformats.org/officeDocument/2006/relationships/image" Target="../media/image226.png"/><Relationship Id="rId2" Type="http://schemas.openxmlformats.org/officeDocument/2006/relationships/image" Target="../media/image195.png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24" Type="http://schemas.openxmlformats.org/officeDocument/2006/relationships/image" Target="../media/image217.png"/><Relationship Id="rId32" Type="http://schemas.openxmlformats.org/officeDocument/2006/relationships/image" Target="../media/image225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31" Type="http://schemas.openxmlformats.org/officeDocument/2006/relationships/image" Target="../media/image224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Relationship Id="rId30" Type="http://schemas.openxmlformats.org/officeDocument/2006/relationships/image" Target="../media/image223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26" Type="http://schemas.openxmlformats.org/officeDocument/2006/relationships/image" Target="../media/image252.png"/><Relationship Id="rId39" Type="http://schemas.openxmlformats.org/officeDocument/2006/relationships/image" Target="../media/image265.png"/><Relationship Id="rId21" Type="http://schemas.openxmlformats.org/officeDocument/2006/relationships/image" Target="../media/image247.png"/><Relationship Id="rId34" Type="http://schemas.openxmlformats.org/officeDocument/2006/relationships/image" Target="../media/image260.png"/><Relationship Id="rId42" Type="http://schemas.openxmlformats.org/officeDocument/2006/relationships/image" Target="../media/image268.png"/><Relationship Id="rId47" Type="http://schemas.openxmlformats.org/officeDocument/2006/relationships/image" Target="../media/image273.png"/><Relationship Id="rId50" Type="http://schemas.openxmlformats.org/officeDocument/2006/relationships/image" Target="../media/image276.png"/><Relationship Id="rId55" Type="http://schemas.openxmlformats.org/officeDocument/2006/relationships/image" Target="../media/image281.png"/><Relationship Id="rId63" Type="http://schemas.openxmlformats.org/officeDocument/2006/relationships/image" Target="../media/image289.jpe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29" Type="http://schemas.openxmlformats.org/officeDocument/2006/relationships/image" Target="../media/image255.png"/><Relationship Id="rId41" Type="http://schemas.openxmlformats.org/officeDocument/2006/relationships/image" Target="../media/image267.png"/><Relationship Id="rId54" Type="http://schemas.openxmlformats.org/officeDocument/2006/relationships/image" Target="../media/image280.png"/><Relationship Id="rId62" Type="http://schemas.openxmlformats.org/officeDocument/2006/relationships/image" Target="../media/image2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32" Type="http://schemas.openxmlformats.org/officeDocument/2006/relationships/image" Target="../media/image258.png"/><Relationship Id="rId37" Type="http://schemas.openxmlformats.org/officeDocument/2006/relationships/image" Target="../media/image263.png"/><Relationship Id="rId40" Type="http://schemas.openxmlformats.org/officeDocument/2006/relationships/image" Target="../media/image266.png"/><Relationship Id="rId45" Type="http://schemas.openxmlformats.org/officeDocument/2006/relationships/image" Target="../media/image271.png"/><Relationship Id="rId53" Type="http://schemas.openxmlformats.org/officeDocument/2006/relationships/image" Target="../media/image279.png"/><Relationship Id="rId58" Type="http://schemas.openxmlformats.org/officeDocument/2006/relationships/image" Target="../media/image284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28" Type="http://schemas.openxmlformats.org/officeDocument/2006/relationships/image" Target="../media/image254.png"/><Relationship Id="rId36" Type="http://schemas.openxmlformats.org/officeDocument/2006/relationships/image" Target="../media/image262.png"/><Relationship Id="rId49" Type="http://schemas.openxmlformats.org/officeDocument/2006/relationships/image" Target="../media/image275.png"/><Relationship Id="rId57" Type="http://schemas.openxmlformats.org/officeDocument/2006/relationships/image" Target="../media/image283.png"/><Relationship Id="rId61" Type="http://schemas.openxmlformats.org/officeDocument/2006/relationships/image" Target="../media/image287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31" Type="http://schemas.openxmlformats.org/officeDocument/2006/relationships/image" Target="../media/image257.png"/><Relationship Id="rId44" Type="http://schemas.openxmlformats.org/officeDocument/2006/relationships/image" Target="../media/image270.png"/><Relationship Id="rId52" Type="http://schemas.openxmlformats.org/officeDocument/2006/relationships/image" Target="../media/image278.png"/><Relationship Id="rId60" Type="http://schemas.openxmlformats.org/officeDocument/2006/relationships/image" Target="../media/image286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Relationship Id="rId22" Type="http://schemas.openxmlformats.org/officeDocument/2006/relationships/image" Target="../media/image248.png"/><Relationship Id="rId27" Type="http://schemas.openxmlformats.org/officeDocument/2006/relationships/image" Target="../media/image253.png"/><Relationship Id="rId30" Type="http://schemas.openxmlformats.org/officeDocument/2006/relationships/image" Target="../media/image256.png"/><Relationship Id="rId35" Type="http://schemas.openxmlformats.org/officeDocument/2006/relationships/image" Target="../media/image261.png"/><Relationship Id="rId43" Type="http://schemas.openxmlformats.org/officeDocument/2006/relationships/image" Target="../media/image269.png"/><Relationship Id="rId48" Type="http://schemas.openxmlformats.org/officeDocument/2006/relationships/image" Target="../media/image274.png"/><Relationship Id="rId56" Type="http://schemas.openxmlformats.org/officeDocument/2006/relationships/image" Target="../media/image282.png"/><Relationship Id="rId64" Type="http://schemas.openxmlformats.org/officeDocument/2006/relationships/image" Target="../media/image290.jpeg"/><Relationship Id="rId8" Type="http://schemas.openxmlformats.org/officeDocument/2006/relationships/image" Target="../media/image234.png"/><Relationship Id="rId51" Type="http://schemas.openxmlformats.org/officeDocument/2006/relationships/image" Target="../media/image277.png"/><Relationship Id="rId3" Type="http://schemas.openxmlformats.org/officeDocument/2006/relationships/image" Target="../media/image229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5" Type="http://schemas.openxmlformats.org/officeDocument/2006/relationships/image" Target="../media/image251.png"/><Relationship Id="rId33" Type="http://schemas.openxmlformats.org/officeDocument/2006/relationships/image" Target="../media/image259.png"/><Relationship Id="rId38" Type="http://schemas.openxmlformats.org/officeDocument/2006/relationships/image" Target="../media/image264.png"/><Relationship Id="rId46" Type="http://schemas.openxmlformats.org/officeDocument/2006/relationships/image" Target="../media/image272.png"/><Relationship Id="rId59" Type="http://schemas.openxmlformats.org/officeDocument/2006/relationships/image" Target="../media/image2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5.png"/><Relationship Id="rId7" Type="http://schemas.openxmlformats.org/officeDocument/2006/relationships/image" Target="../media/image299.png"/><Relationship Id="rId2" Type="http://schemas.openxmlformats.org/officeDocument/2006/relationships/image" Target="../media/image29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5.png"/><Relationship Id="rId5" Type="http://schemas.openxmlformats.org/officeDocument/2006/relationships/image" Target="../media/image304.png"/><Relationship Id="rId4" Type="http://schemas.openxmlformats.org/officeDocument/2006/relationships/image" Target="../media/image3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jpeg"/><Relationship Id="rId3" Type="http://schemas.openxmlformats.org/officeDocument/2006/relationships/image" Target="../media/image310.png"/><Relationship Id="rId7" Type="http://schemas.openxmlformats.org/officeDocument/2006/relationships/image" Target="../media/image314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.png"/><Relationship Id="rId5" Type="http://schemas.openxmlformats.org/officeDocument/2006/relationships/image" Target="../media/image312.png"/><Relationship Id="rId4" Type="http://schemas.openxmlformats.org/officeDocument/2006/relationships/image" Target="../media/image3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9.png"/><Relationship Id="rId4" Type="http://schemas.openxmlformats.org/officeDocument/2006/relationships/image" Target="../media/image3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8.png"/><Relationship Id="rId4" Type="http://schemas.openxmlformats.org/officeDocument/2006/relationships/image" Target="../media/image3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6.jpeg"/><Relationship Id="rId4" Type="http://schemas.openxmlformats.org/officeDocument/2006/relationships/image" Target="../media/image3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7" Type="http://schemas.openxmlformats.org/officeDocument/2006/relationships/image" Target="../media/image342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40.png"/><Relationship Id="rId4" Type="http://schemas.openxmlformats.org/officeDocument/2006/relationships/image" Target="../media/image3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7.png"/><Relationship Id="rId5" Type="http://schemas.openxmlformats.org/officeDocument/2006/relationships/image" Target="../media/image346.png"/><Relationship Id="rId4" Type="http://schemas.openxmlformats.org/officeDocument/2006/relationships/image" Target="../media/image3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56.png"/><Relationship Id="rId7" Type="http://schemas.openxmlformats.org/officeDocument/2006/relationships/image" Target="../media/image360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5" Type="http://schemas.openxmlformats.org/officeDocument/2006/relationships/image" Target="../media/image358.png"/><Relationship Id="rId4" Type="http://schemas.openxmlformats.org/officeDocument/2006/relationships/image" Target="../media/image3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png"/><Relationship Id="rId2" Type="http://schemas.openxmlformats.org/officeDocument/2006/relationships/image" Target="../media/image36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-mufredat.meb.gov.tr/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jpeg"/><Relationship Id="rId3" Type="http://schemas.openxmlformats.org/officeDocument/2006/relationships/image" Target="../media/image371.png"/><Relationship Id="rId7" Type="http://schemas.openxmlformats.org/officeDocument/2006/relationships/image" Target="../media/image375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4.png"/><Relationship Id="rId5" Type="http://schemas.openxmlformats.org/officeDocument/2006/relationships/image" Target="../media/image373.png"/><Relationship Id="rId4" Type="http://schemas.openxmlformats.org/officeDocument/2006/relationships/image" Target="../media/image37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9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jpeg"/><Relationship Id="rId2" Type="http://schemas.openxmlformats.org/officeDocument/2006/relationships/image" Target="../media/image380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9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8495" y="310895"/>
            <a:ext cx="8416290" cy="59123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612" y="499364"/>
            <a:ext cx="7413625" cy="5214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tr-TR" sz="4800" b="1" dirty="0" smtClean="0">
                <a:latin typeface="Century Gothic"/>
                <a:cs typeface="Century Gothic"/>
              </a:rPr>
              <a:t>ÇATALCA</a:t>
            </a:r>
            <a:r>
              <a:rPr sz="4800" b="1" smtClean="0">
                <a:latin typeface="Century Gothic"/>
                <a:cs typeface="Century Gothic"/>
              </a:rPr>
              <a:t> </a:t>
            </a:r>
            <a:r>
              <a:rPr sz="4800" b="1" dirty="0">
                <a:latin typeface="Century Gothic"/>
                <a:cs typeface="Century Gothic"/>
              </a:rPr>
              <a:t>İLÇE MİLLİ</a:t>
            </a:r>
            <a:r>
              <a:rPr sz="4800" b="1" spc="-125" dirty="0">
                <a:latin typeface="Century Gothic"/>
                <a:cs typeface="Century Gothic"/>
              </a:rPr>
              <a:t> </a:t>
            </a:r>
            <a:r>
              <a:rPr sz="4800" b="1" spc="-5" dirty="0">
                <a:latin typeface="Century Gothic"/>
                <a:cs typeface="Century Gothic"/>
              </a:rPr>
              <a:t>EĞİTİM  </a:t>
            </a:r>
            <a:r>
              <a:rPr sz="4800" b="1" dirty="0">
                <a:latin typeface="Century Gothic"/>
                <a:cs typeface="Century Gothic"/>
              </a:rPr>
              <a:t>MÜDÜRLÜĞÜ</a:t>
            </a:r>
            <a:endParaRPr sz="4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00">
              <a:latin typeface="Times New Roman"/>
              <a:cs typeface="Times New Roman"/>
            </a:endParaRPr>
          </a:p>
          <a:p>
            <a:pPr marL="1901189">
              <a:lnSpc>
                <a:spcPct val="100000"/>
              </a:lnSpc>
            </a:pPr>
            <a:r>
              <a:rPr sz="4800" b="1" dirty="0">
                <a:latin typeface="Century Gothic"/>
                <a:cs typeface="Century Gothic"/>
              </a:rPr>
              <a:t>E-MÜFREDAT</a:t>
            </a:r>
            <a:endParaRPr sz="4800">
              <a:latin typeface="Century Gothic"/>
              <a:cs typeface="Century Gothic"/>
            </a:endParaRPr>
          </a:p>
          <a:p>
            <a:pPr marL="545465" marR="539750" indent="-635" algn="ctr">
              <a:lnSpc>
                <a:spcPct val="100000"/>
              </a:lnSpc>
              <a:spcBef>
                <a:spcPts val="5"/>
              </a:spcBef>
              <a:tabLst>
                <a:tab pos="3300729" algn="l"/>
              </a:tabLst>
            </a:pPr>
            <a:r>
              <a:rPr sz="4800" b="1" spc="-5" dirty="0">
                <a:latin typeface="Century Gothic"/>
                <a:cs typeface="Century Gothic"/>
              </a:rPr>
              <a:t>(E-KURUL	</a:t>
            </a:r>
            <a:r>
              <a:rPr sz="4800" b="1" dirty="0">
                <a:latin typeface="Century Gothic"/>
                <a:cs typeface="Century Gothic"/>
              </a:rPr>
              <a:t>ve </a:t>
            </a:r>
            <a:r>
              <a:rPr sz="4800" b="1" spc="-5" dirty="0">
                <a:latin typeface="Century Gothic"/>
                <a:cs typeface="Century Gothic"/>
              </a:rPr>
              <a:t>E-ZÜMRE  </a:t>
            </a:r>
            <a:r>
              <a:rPr sz="4800" b="1" dirty="0">
                <a:latin typeface="Century Gothic"/>
                <a:cs typeface="Century Gothic"/>
              </a:rPr>
              <a:t>MODÜLÜ)</a:t>
            </a:r>
            <a:r>
              <a:rPr sz="4800" b="1" spc="-75" dirty="0">
                <a:latin typeface="Century Gothic"/>
                <a:cs typeface="Century Gothic"/>
              </a:rPr>
              <a:t> </a:t>
            </a:r>
            <a:r>
              <a:rPr sz="4800" b="1" dirty="0">
                <a:latin typeface="Century Gothic"/>
                <a:cs typeface="Century Gothic"/>
              </a:rPr>
              <a:t>TANITIMINA  </a:t>
            </a:r>
            <a:r>
              <a:rPr sz="4800" b="1" spc="-5" dirty="0">
                <a:latin typeface="Century Gothic"/>
                <a:cs typeface="Century Gothic"/>
              </a:rPr>
              <a:t>HOŞ</a:t>
            </a:r>
            <a:r>
              <a:rPr sz="4800" b="1" spc="-20" dirty="0">
                <a:latin typeface="Century Gothic"/>
                <a:cs typeface="Century Gothic"/>
              </a:rPr>
              <a:t> </a:t>
            </a:r>
            <a:r>
              <a:rPr sz="4800" b="1" dirty="0">
                <a:latin typeface="Century Gothic"/>
                <a:cs typeface="Century Gothic"/>
              </a:rPr>
              <a:t>GELDİNİZ</a:t>
            </a:r>
            <a:endParaRPr sz="4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76" y="1124711"/>
            <a:ext cx="7275576" cy="4386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1110" y="188213"/>
            <a:ext cx="6263640" cy="523240"/>
          </a:xfrm>
          <a:prstGeom prst="rect">
            <a:avLst/>
          </a:prstGeom>
          <a:solidFill>
            <a:srgbClr val="AF1512"/>
          </a:solidFill>
          <a:ln w="19811">
            <a:solidFill>
              <a:srgbClr val="800C0A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8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GİRİŞ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5632500"/>
            <a:ext cx="77463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Kişisel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Mebbis Kullanıcı adı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şifremizle giriş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yaptıktan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sonra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karşımız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giriş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ekranımız gelecek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Zümreler yıllık planlar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gibi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iş ve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işlemler için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yıllık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plan modülüne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giriş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yapacağız.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788" y="210769"/>
            <a:ext cx="7853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EBEBEB"/>
                </a:solidFill>
                <a:latin typeface="Century Gothic"/>
                <a:cs typeface="Century Gothic"/>
              </a:rPr>
              <a:t>2. </a:t>
            </a:r>
            <a:r>
              <a:rPr sz="3600" b="0" dirty="0">
                <a:solidFill>
                  <a:srgbClr val="EBEBEB"/>
                </a:solidFill>
                <a:latin typeface="Century Gothic"/>
                <a:cs typeface="Century Gothic"/>
              </a:rPr>
              <a:t>E-Müfredat </a:t>
            </a:r>
            <a:r>
              <a:rPr sz="3600" b="0" spc="-5" dirty="0">
                <a:solidFill>
                  <a:srgbClr val="EBEBEB"/>
                </a:solidFill>
                <a:latin typeface="Century Gothic"/>
                <a:cs typeface="Century Gothic"/>
              </a:rPr>
              <a:t>sayfasından yıllık</a:t>
            </a:r>
            <a:r>
              <a:rPr sz="3600" b="0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b="0" spc="-5" dirty="0">
                <a:solidFill>
                  <a:srgbClr val="EBEBEB"/>
                </a:solidFill>
                <a:latin typeface="Century Gothic"/>
                <a:cs typeface="Century Gothic"/>
              </a:rPr>
              <a:t>plan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9982" y="759967"/>
            <a:ext cx="4241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EBEBEB"/>
                </a:solidFill>
                <a:latin typeface="Century Gothic"/>
                <a:cs typeface="Century Gothic"/>
              </a:rPr>
              <a:t>simgesine</a:t>
            </a:r>
            <a:r>
              <a:rPr sz="3600" spc="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EBEBEB"/>
                </a:solidFill>
                <a:latin typeface="Century Gothic"/>
                <a:cs typeface="Century Gothic"/>
              </a:rPr>
              <a:t>tıklıyoruz.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495" y="1557527"/>
            <a:ext cx="8244840" cy="3557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8856" y="2827020"/>
            <a:ext cx="1776983" cy="1344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9543" y="2997707"/>
            <a:ext cx="1440180" cy="1007744"/>
          </a:xfrm>
          <a:custGeom>
            <a:avLst/>
            <a:gdLst/>
            <a:ahLst/>
            <a:cxnLst/>
            <a:rect l="l" t="t" r="r" b="b"/>
            <a:pathLst>
              <a:path w="1440179" h="1007745">
                <a:moveTo>
                  <a:pt x="0" y="1007363"/>
                </a:moveTo>
                <a:lnTo>
                  <a:pt x="1440179" y="1007363"/>
                </a:lnTo>
                <a:lnTo>
                  <a:pt x="1440179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3672" y="5265420"/>
            <a:ext cx="8471916" cy="1283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856" y="5236476"/>
            <a:ext cx="8583168" cy="1408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7868" y="5283708"/>
            <a:ext cx="8388096" cy="1199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7868" y="5283708"/>
            <a:ext cx="8388350" cy="1199515"/>
          </a:xfrm>
          <a:custGeom>
            <a:avLst/>
            <a:gdLst/>
            <a:ahLst/>
            <a:cxnLst/>
            <a:rect l="l" t="t" r="r" b="b"/>
            <a:pathLst>
              <a:path w="8388350" h="1199514">
                <a:moveTo>
                  <a:pt x="0" y="1199387"/>
                </a:moveTo>
                <a:lnTo>
                  <a:pt x="8388096" y="1199387"/>
                </a:lnTo>
                <a:lnTo>
                  <a:pt x="8388096" y="0"/>
                </a:lnTo>
                <a:lnTo>
                  <a:pt x="0" y="0"/>
                </a:lnTo>
                <a:lnTo>
                  <a:pt x="0" y="1199387"/>
                </a:lnTo>
                <a:close/>
              </a:path>
            </a:pathLst>
          </a:custGeom>
          <a:ln w="9143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955" y="5248655"/>
            <a:ext cx="575310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1623" y="5248655"/>
            <a:ext cx="1317497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5479" y="5248655"/>
            <a:ext cx="441198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3035" y="5248655"/>
            <a:ext cx="1149858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9251" y="5248655"/>
            <a:ext cx="753618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29228" y="5248655"/>
            <a:ext cx="813053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8640" y="5248655"/>
            <a:ext cx="1469898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3371" y="5248655"/>
            <a:ext cx="582929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42659" y="5248655"/>
            <a:ext cx="962406" cy="511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1423" y="5248655"/>
            <a:ext cx="400050" cy="511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6307" y="5248655"/>
            <a:ext cx="582929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34071" y="5248655"/>
            <a:ext cx="694181" cy="51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44611" y="5248655"/>
            <a:ext cx="974598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9955" y="5522976"/>
            <a:ext cx="1471421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0783" y="5522976"/>
            <a:ext cx="579882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03120" y="5522976"/>
            <a:ext cx="963930" cy="5112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87979" y="5522976"/>
            <a:ext cx="726185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35096" y="5522976"/>
            <a:ext cx="864870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20896" y="5522976"/>
            <a:ext cx="1162050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3876" y="5522976"/>
            <a:ext cx="805434" cy="5112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30240" y="5522976"/>
            <a:ext cx="1009650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60819" y="5522976"/>
            <a:ext cx="582929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64680" y="5522976"/>
            <a:ext cx="1954529" cy="51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9955" y="5797296"/>
            <a:ext cx="1287018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1327" y="5797296"/>
            <a:ext cx="1061466" cy="51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28672" y="5797296"/>
            <a:ext cx="1008126" cy="5112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21151" y="5797296"/>
            <a:ext cx="581405" cy="5112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8435" y="5797296"/>
            <a:ext cx="768858" cy="51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43171" y="5797296"/>
            <a:ext cx="1587246" cy="5112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14771" y="5797296"/>
            <a:ext cx="547865" cy="51128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47003" y="5797296"/>
            <a:ext cx="691134" cy="51128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22491" y="5797296"/>
            <a:ext cx="904493" cy="51128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2864" y="5797296"/>
            <a:ext cx="582929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81671" y="5797296"/>
            <a:ext cx="1267205" cy="51128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34756" y="5797296"/>
            <a:ext cx="584441" cy="5112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9955" y="6071615"/>
            <a:ext cx="1116330" cy="51128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1683" y="6071615"/>
            <a:ext cx="1352550" cy="5112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28672" y="6071615"/>
            <a:ext cx="366534" cy="5112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46303" y="5313045"/>
            <a:ext cx="82334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Bu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bölümde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iş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takvimi, okul kurul toplantıları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takibi,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il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ilçe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zümre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toplantıları ve takibi, yıllık plan, öğrenci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bazlı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ölçme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değerlendirme  sonuçları işleme,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izleme 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ders programları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ile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ilgili görüş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önerilere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ait  işlemler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yapılabilir.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204" y="548639"/>
            <a:ext cx="8214359" cy="420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670" y="4970779"/>
            <a:ext cx="8081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Kurum müdürlerimize Müdürlüğümüz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tarafından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yetkilendirme yapıldıktan  sonra sayfalarını açtıklarında karşınıza bu ekran gelecek olup,</a:t>
            </a:r>
            <a:r>
              <a:rPr sz="18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Eğitim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Kurumu işlemlerinde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ver giriş işlemlerine</a:t>
            </a:r>
            <a:r>
              <a:rPr sz="1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başlanacaktır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864" y="558165"/>
            <a:ext cx="795655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b="0" spc="-5" dirty="0">
                <a:solidFill>
                  <a:srgbClr val="EBEBEB"/>
                </a:solidFill>
                <a:latin typeface="Century Gothic"/>
                <a:cs typeface="Century Gothic"/>
              </a:rPr>
              <a:t>Her </a:t>
            </a:r>
            <a:r>
              <a:rPr sz="4200" b="0" dirty="0">
                <a:solidFill>
                  <a:srgbClr val="EBEBEB"/>
                </a:solidFill>
                <a:latin typeface="Century Gothic"/>
                <a:cs typeface="Century Gothic"/>
              </a:rPr>
              <a:t>ekranda </a:t>
            </a:r>
            <a:r>
              <a:rPr sz="4200" b="0" spc="-5" dirty="0">
                <a:solidFill>
                  <a:srgbClr val="EBEBEB"/>
                </a:solidFill>
                <a:latin typeface="Century Gothic"/>
                <a:cs typeface="Century Gothic"/>
              </a:rPr>
              <a:t>standart bir</a:t>
            </a:r>
            <a:r>
              <a:rPr sz="4200" b="0" spc="-75" dirty="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sz="4200" b="0" spc="-5" dirty="0">
                <a:solidFill>
                  <a:srgbClr val="EBEBEB"/>
                </a:solidFill>
                <a:latin typeface="Century Gothic"/>
                <a:cs typeface="Century Gothic"/>
              </a:rPr>
              <a:t>menü  yapısı bulunmaktadır.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3500628"/>
            <a:ext cx="8647176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597" y="2608326"/>
            <a:ext cx="1191895" cy="631825"/>
          </a:xfrm>
          <a:custGeom>
            <a:avLst/>
            <a:gdLst/>
            <a:ahLst/>
            <a:cxnLst/>
            <a:rect l="l" t="t" r="r" b="b"/>
            <a:pathLst>
              <a:path w="1191895" h="631825">
                <a:moveTo>
                  <a:pt x="496570" y="461772"/>
                </a:moveTo>
                <a:lnTo>
                  <a:pt x="198628" y="461772"/>
                </a:lnTo>
                <a:lnTo>
                  <a:pt x="339940" y="631698"/>
                </a:lnTo>
                <a:lnTo>
                  <a:pt x="496570" y="461772"/>
                </a:lnTo>
                <a:close/>
              </a:path>
              <a:path w="1191895" h="631825">
                <a:moveTo>
                  <a:pt x="1191768" y="0"/>
                </a:moveTo>
                <a:lnTo>
                  <a:pt x="0" y="0"/>
                </a:lnTo>
                <a:lnTo>
                  <a:pt x="0" y="461772"/>
                </a:lnTo>
                <a:lnTo>
                  <a:pt x="1191768" y="461772"/>
                </a:lnTo>
                <a:lnTo>
                  <a:pt x="1191768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597" y="2608326"/>
            <a:ext cx="1191895" cy="631825"/>
          </a:xfrm>
          <a:custGeom>
            <a:avLst/>
            <a:gdLst/>
            <a:ahLst/>
            <a:cxnLst/>
            <a:rect l="l" t="t" r="r" b="b"/>
            <a:pathLst>
              <a:path w="1191895" h="631825">
                <a:moveTo>
                  <a:pt x="0" y="0"/>
                </a:moveTo>
                <a:lnTo>
                  <a:pt x="198628" y="0"/>
                </a:lnTo>
                <a:lnTo>
                  <a:pt x="496570" y="0"/>
                </a:lnTo>
                <a:lnTo>
                  <a:pt x="1191768" y="0"/>
                </a:lnTo>
                <a:lnTo>
                  <a:pt x="1191768" y="269366"/>
                </a:lnTo>
                <a:lnTo>
                  <a:pt x="1191768" y="384810"/>
                </a:lnTo>
                <a:lnTo>
                  <a:pt x="1191768" y="461772"/>
                </a:lnTo>
                <a:lnTo>
                  <a:pt x="496570" y="461772"/>
                </a:lnTo>
                <a:lnTo>
                  <a:pt x="339940" y="631698"/>
                </a:lnTo>
                <a:lnTo>
                  <a:pt x="198628" y="461772"/>
                </a:lnTo>
                <a:lnTo>
                  <a:pt x="0" y="461772"/>
                </a:lnTo>
                <a:lnTo>
                  <a:pt x="0" y="384810"/>
                </a:lnTo>
                <a:lnTo>
                  <a:pt x="0" y="26936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0271" y="2635377"/>
            <a:ext cx="1080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Kaydet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44545" y="2516885"/>
            <a:ext cx="1191895" cy="631825"/>
          </a:xfrm>
          <a:custGeom>
            <a:avLst/>
            <a:gdLst/>
            <a:ahLst/>
            <a:cxnLst/>
            <a:rect l="l" t="t" r="r" b="b"/>
            <a:pathLst>
              <a:path w="1191895" h="631825">
                <a:moveTo>
                  <a:pt x="496569" y="461772"/>
                </a:moveTo>
                <a:lnTo>
                  <a:pt x="198628" y="461772"/>
                </a:lnTo>
                <a:lnTo>
                  <a:pt x="339979" y="631698"/>
                </a:lnTo>
                <a:lnTo>
                  <a:pt x="496569" y="461772"/>
                </a:lnTo>
                <a:close/>
              </a:path>
              <a:path w="1191895" h="631825">
                <a:moveTo>
                  <a:pt x="1191768" y="0"/>
                </a:moveTo>
                <a:lnTo>
                  <a:pt x="0" y="0"/>
                </a:lnTo>
                <a:lnTo>
                  <a:pt x="0" y="461772"/>
                </a:lnTo>
                <a:lnTo>
                  <a:pt x="1191768" y="461772"/>
                </a:lnTo>
                <a:lnTo>
                  <a:pt x="1191768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4545" y="2516885"/>
            <a:ext cx="1191895" cy="631825"/>
          </a:xfrm>
          <a:custGeom>
            <a:avLst/>
            <a:gdLst/>
            <a:ahLst/>
            <a:cxnLst/>
            <a:rect l="l" t="t" r="r" b="b"/>
            <a:pathLst>
              <a:path w="1191895" h="631825">
                <a:moveTo>
                  <a:pt x="0" y="0"/>
                </a:moveTo>
                <a:lnTo>
                  <a:pt x="198628" y="0"/>
                </a:lnTo>
                <a:lnTo>
                  <a:pt x="496569" y="0"/>
                </a:lnTo>
                <a:lnTo>
                  <a:pt x="1191768" y="0"/>
                </a:lnTo>
                <a:lnTo>
                  <a:pt x="1191768" y="269366"/>
                </a:lnTo>
                <a:lnTo>
                  <a:pt x="1191768" y="384810"/>
                </a:lnTo>
                <a:lnTo>
                  <a:pt x="1191768" y="461772"/>
                </a:lnTo>
                <a:lnTo>
                  <a:pt x="496569" y="461772"/>
                </a:lnTo>
                <a:lnTo>
                  <a:pt x="339979" y="631698"/>
                </a:lnTo>
                <a:lnTo>
                  <a:pt x="198628" y="461772"/>
                </a:lnTo>
                <a:lnTo>
                  <a:pt x="0" y="461772"/>
                </a:lnTo>
                <a:lnTo>
                  <a:pt x="0" y="384810"/>
                </a:lnTo>
                <a:lnTo>
                  <a:pt x="0" y="26936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23158" y="2543047"/>
            <a:ext cx="1146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Kayıt</a:t>
            </a:r>
            <a:r>
              <a:rPr sz="24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Sil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73802" y="2554985"/>
            <a:ext cx="1458595" cy="631825"/>
          </a:xfrm>
          <a:custGeom>
            <a:avLst/>
            <a:gdLst/>
            <a:ahLst/>
            <a:cxnLst/>
            <a:rect l="l" t="t" r="r" b="b"/>
            <a:pathLst>
              <a:path w="1458595" h="631825">
                <a:moveTo>
                  <a:pt x="607695" y="461772"/>
                </a:moveTo>
                <a:lnTo>
                  <a:pt x="243077" y="461772"/>
                </a:lnTo>
                <a:lnTo>
                  <a:pt x="416051" y="631698"/>
                </a:lnTo>
                <a:lnTo>
                  <a:pt x="607695" y="461772"/>
                </a:lnTo>
                <a:close/>
              </a:path>
              <a:path w="1458595" h="631825">
                <a:moveTo>
                  <a:pt x="1458468" y="0"/>
                </a:moveTo>
                <a:lnTo>
                  <a:pt x="0" y="0"/>
                </a:lnTo>
                <a:lnTo>
                  <a:pt x="0" y="461772"/>
                </a:lnTo>
                <a:lnTo>
                  <a:pt x="1458468" y="461772"/>
                </a:lnTo>
                <a:lnTo>
                  <a:pt x="1458468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3802" y="2554985"/>
            <a:ext cx="1458595" cy="631825"/>
          </a:xfrm>
          <a:custGeom>
            <a:avLst/>
            <a:gdLst/>
            <a:ahLst/>
            <a:cxnLst/>
            <a:rect l="l" t="t" r="r" b="b"/>
            <a:pathLst>
              <a:path w="1458595" h="631825">
                <a:moveTo>
                  <a:pt x="0" y="0"/>
                </a:moveTo>
                <a:lnTo>
                  <a:pt x="243077" y="0"/>
                </a:lnTo>
                <a:lnTo>
                  <a:pt x="607695" y="0"/>
                </a:lnTo>
                <a:lnTo>
                  <a:pt x="1458468" y="0"/>
                </a:lnTo>
                <a:lnTo>
                  <a:pt x="1458468" y="269366"/>
                </a:lnTo>
                <a:lnTo>
                  <a:pt x="1458468" y="384810"/>
                </a:lnTo>
                <a:lnTo>
                  <a:pt x="1458468" y="461772"/>
                </a:lnTo>
                <a:lnTo>
                  <a:pt x="607695" y="461772"/>
                </a:lnTo>
                <a:lnTo>
                  <a:pt x="416051" y="631698"/>
                </a:lnTo>
                <a:lnTo>
                  <a:pt x="243077" y="461772"/>
                </a:lnTo>
                <a:lnTo>
                  <a:pt x="0" y="461772"/>
                </a:lnTo>
                <a:lnTo>
                  <a:pt x="0" y="384810"/>
                </a:lnTo>
                <a:lnTo>
                  <a:pt x="0" y="26936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30190" y="2574163"/>
            <a:ext cx="1269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Raporlar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03642" y="2602229"/>
            <a:ext cx="1191895" cy="631825"/>
          </a:xfrm>
          <a:custGeom>
            <a:avLst/>
            <a:gdLst/>
            <a:ahLst/>
            <a:cxnLst/>
            <a:rect l="l" t="t" r="r" b="b"/>
            <a:pathLst>
              <a:path w="1191895" h="631825">
                <a:moveTo>
                  <a:pt x="496569" y="461772"/>
                </a:moveTo>
                <a:lnTo>
                  <a:pt x="198627" y="461772"/>
                </a:lnTo>
                <a:lnTo>
                  <a:pt x="339978" y="631698"/>
                </a:lnTo>
                <a:lnTo>
                  <a:pt x="496569" y="461772"/>
                </a:lnTo>
                <a:close/>
              </a:path>
              <a:path w="1191895" h="631825">
                <a:moveTo>
                  <a:pt x="1191767" y="0"/>
                </a:moveTo>
                <a:lnTo>
                  <a:pt x="0" y="0"/>
                </a:lnTo>
                <a:lnTo>
                  <a:pt x="0" y="461772"/>
                </a:lnTo>
                <a:lnTo>
                  <a:pt x="1191767" y="461772"/>
                </a:lnTo>
                <a:lnTo>
                  <a:pt x="1191767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03642" y="2602229"/>
            <a:ext cx="1191895" cy="631825"/>
          </a:xfrm>
          <a:custGeom>
            <a:avLst/>
            <a:gdLst/>
            <a:ahLst/>
            <a:cxnLst/>
            <a:rect l="l" t="t" r="r" b="b"/>
            <a:pathLst>
              <a:path w="1191895" h="631825">
                <a:moveTo>
                  <a:pt x="0" y="0"/>
                </a:moveTo>
                <a:lnTo>
                  <a:pt x="198627" y="0"/>
                </a:lnTo>
                <a:lnTo>
                  <a:pt x="496569" y="0"/>
                </a:lnTo>
                <a:lnTo>
                  <a:pt x="1191767" y="0"/>
                </a:lnTo>
                <a:lnTo>
                  <a:pt x="1191767" y="269367"/>
                </a:lnTo>
                <a:lnTo>
                  <a:pt x="1191767" y="384810"/>
                </a:lnTo>
                <a:lnTo>
                  <a:pt x="1191767" y="461772"/>
                </a:lnTo>
                <a:lnTo>
                  <a:pt x="496569" y="461772"/>
                </a:lnTo>
                <a:lnTo>
                  <a:pt x="339978" y="631698"/>
                </a:lnTo>
                <a:lnTo>
                  <a:pt x="198627" y="461772"/>
                </a:lnTo>
                <a:lnTo>
                  <a:pt x="0" y="461772"/>
                </a:lnTo>
                <a:lnTo>
                  <a:pt x="0" y="384810"/>
                </a:lnTo>
                <a:lnTo>
                  <a:pt x="0" y="269367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82890" y="2628087"/>
            <a:ext cx="7213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Çıkış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9858" y="4728083"/>
            <a:ext cx="1591310" cy="946785"/>
          </a:xfrm>
          <a:custGeom>
            <a:avLst/>
            <a:gdLst/>
            <a:ahLst/>
            <a:cxnLst/>
            <a:rect l="l" t="t" r="r" b="b"/>
            <a:pathLst>
              <a:path w="1591310" h="946785">
                <a:moveTo>
                  <a:pt x="1591055" y="254635"/>
                </a:moveTo>
                <a:lnTo>
                  <a:pt x="0" y="254635"/>
                </a:lnTo>
                <a:lnTo>
                  <a:pt x="0" y="946531"/>
                </a:lnTo>
                <a:lnTo>
                  <a:pt x="1591055" y="946531"/>
                </a:lnTo>
                <a:lnTo>
                  <a:pt x="1591055" y="254635"/>
                </a:lnTo>
                <a:close/>
              </a:path>
              <a:path w="1591310" h="946785">
                <a:moveTo>
                  <a:pt x="1137285" y="0"/>
                </a:moveTo>
                <a:lnTo>
                  <a:pt x="928116" y="254635"/>
                </a:lnTo>
                <a:lnTo>
                  <a:pt x="1325880" y="254635"/>
                </a:lnTo>
                <a:lnTo>
                  <a:pt x="1137285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9858" y="4728083"/>
            <a:ext cx="1591310" cy="946785"/>
          </a:xfrm>
          <a:custGeom>
            <a:avLst/>
            <a:gdLst/>
            <a:ahLst/>
            <a:cxnLst/>
            <a:rect l="l" t="t" r="r" b="b"/>
            <a:pathLst>
              <a:path w="1591310" h="946785">
                <a:moveTo>
                  <a:pt x="1591055" y="946531"/>
                </a:moveTo>
                <a:lnTo>
                  <a:pt x="1325880" y="946531"/>
                </a:lnTo>
                <a:lnTo>
                  <a:pt x="928116" y="946531"/>
                </a:lnTo>
                <a:lnTo>
                  <a:pt x="0" y="946531"/>
                </a:lnTo>
                <a:lnTo>
                  <a:pt x="0" y="542925"/>
                </a:lnTo>
                <a:lnTo>
                  <a:pt x="0" y="369951"/>
                </a:lnTo>
                <a:lnTo>
                  <a:pt x="0" y="254635"/>
                </a:lnTo>
                <a:lnTo>
                  <a:pt x="928116" y="254635"/>
                </a:lnTo>
                <a:lnTo>
                  <a:pt x="1137285" y="0"/>
                </a:lnTo>
                <a:lnTo>
                  <a:pt x="1325880" y="254635"/>
                </a:lnTo>
                <a:lnTo>
                  <a:pt x="1591055" y="254635"/>
                </a:lnTo>
                <a:lnTo>
                  <a:pt x="1591055" y="369951"/>
                </a:lnTo>
                <a:lnTo>
                  <a:pt x="1591055" y="542925"/>
                </a:lnTo>
                <a:lnTo>
                  <a:pt x="1591055" y="946531"/>
                </a:lnTo>
                <a:close/>
              </a:path>
            </a:pathLst>
          </a:custGeom>
          <a:ln w="19811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2654" y="4906136"/>
            <a:ext cx="1381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Güncelle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06773" y="4594352"/>
            <a:ext cx="1458595" cy="1080770"/>
          </a:xfrm>
          <a:custGeom>
            <a:avLst/>
            <a:gdLst/>
            <a:ahLst/>
            <a:cxnLst/>
            <a:rect l="l" t="t" r="r" b="b"/>
            <a:pathLst>
              <a:path w="1458595" h="1080770">
                <a:moveTo>
                  <a:pt x="1458467" y="371602"/>
                </a:moveTo>
                <a:lnTo>
                  <a:pt x="0" y="371602"/>
                </a:lnTo>
                <a:lnTo>
                  <a:pt x="0" y="1080262"/>
                </a:lnTo>
                <a:lnTo>
                  <a:pt x="1458467" y="1080262"/>
                </a:lnTo>
                <a:lnTo>
                  <a:pt x="1458467" y="371602"/>
                </a:lnTo>
                <a:close/>
              </a:path>
              <a:path w="1458595" h="1080770">
                <a:moveTo>
                  <a:pt x="1042415" y="0"/>
                </a:moveTo>
                <a:lnTo>
                  <a:pt x="850773" y="371602"/>
                </a:lnTo>
                <a:lnTo>
                  <a:pt x="1215389" y="371602"/>
                </a:lnTo>
                <a:lnTo>
                  <a:pt x="1042415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6773" y="4594352"/>
            <a:ext cx="1458595" cy="1080770"/>
          </a:xfrm>
          <a:custGeom>
            <a:avLst/>
            <a:gdLst/>
            <a:ahLst/>
            <a:cxnLst/>
            <a:rect l="l" t="t" r="r" b="b"/>
            <a:pathLst>
              <a:path w="1458595" h="1080770">
                <a:moveTo>
                  <a:pt x="1458467" y="1080262"/>
                </a:moveTo>
                <a:lnTo>
                  <a:pt x="1215389" y="1080262"/>
                </a:lnTo>
                <a:lnTo>
                  <a:pt x="850773" y="1080262"/>
                </a:lnTo>
                <a:lnTo>
                  <a:pt x="0" y="1080262"/>
                </a:lnTo>
                <a:lnTo>
                  <a:pt x="0" y="666877"/>
                </a:lnTo>
                <a:lnTo>
                  <a:pt x="0" y="489712"/>
                </a:lnTo>
                <a:lnTo>
                  <a:pt x="0" y="371602"/>
                </a:lnTo>
                <a:lnTo>
                  <a:pt x="850773" y="371602"/>
                </a:lnTo>
                <a:lnTo>
                  <a:pt x="1042415" y="0"/>
                </a:lnTo>
                <a:lnTo>
                  <a:pt x="1215389" y="371602"/>
                </a:lnTo>
                <a:lnTo>
                  <a:pt x="1458467" y="371602"/>
                </a:lnTo>
                <a:lnTo>
                  <a:pt x="1458467" y="489712"/>
                </a:lnTo>
                <a:lnTo>
                  <a:pt x="1458467" y="666877"/>
                </a:lnTo>
                <a:lnTo>
                  <a:pt x="1458467" y="1080262"/>
                </a:lnTo>
                <a:close/>
              </a:path>
            </a:pathLst>
          </a:custGeom>
          <a:ln w="19812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60367" y="4911674"/>
            <a:ext cx="1154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Alanları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Temizle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72021" y="4673727"/>
            <a:ext cx="1335405" cy="967740"/>
          </a:xfrm>
          <a:custGeom>
            <a:avLst/>
            <a:gdLst/>
            <a:ahLst/>
            <a:cxnLst/>
            <a:rect l="l" t="t" r="r" b="b"/>
            <a:pathLst>
              <a:path w="1335404" h="967739">
                <a:moveTo>
                  <a:pt x="1335024" y="260223"/>
                </a:moveTo>
                <a:lnTo>
                  <a:pt x="0" y="260223"/>
                </a:lnTo>
                <a:lnTo>
                  <a:pt x="0" y="967359"/>
                </a:lnTo>
                <a:lnTo>
                  <a:pt x="1335024" y="967359"/>
                </a:lnTo>
                <a:lnTo>
                  <a:pt x="1335024" y="260223"/>
                </a:lnTo>
                <a:close/>
              </a:path>
              <a:path w="1335404" h="967739">
                <a:moveTo>
                  <a:pt x="954277" y="0"/>
                </a:moveTo>
                <a:lnTo>
                  <a:pt x="778763" y="260223"/>
                </a:lnTo>
                <a:lnTo>
                  <a:pt x="1112520" y="260223"/>
                </a:lnTo>
                <a:lnTo>
                  <a:pt x="954277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72021" y="4673727"/>
            <a:ext cx="1335405" cy="967740"/>
          </a:xfrm>
          <a:custGeom>
            <a:avLst/>
            <a:gdLst/>
            <a:ahLst/>
            <a:cxnLst/>
            <a:rect l="l" t="t" r="r" b="b"/>
            <a:pathLst>
              <a:path w="1335404" h="967739">
                <a:moveTo>
                  <a:pt x="1335024" y="967359"/>
                </a:moveTo>
                <a:lnTo>
                  <a:pt x="1112520" y="967359"/>
                </a:lnTo>
                <a:lnTo>
                  <a:pt x="778763" y="967359"/>
                </a:lnTo>
                <a:lnTo>
                  <a:pt x="0" y="967359"/>
                </a:lnTo>
                <a:lnTo>
                  <a:pt x="0" y="554863"/>
                </a:lnTo>
                <a:lnTo>
                  <a:pt x="0" y="378079"/>
                </a:lnTo>
                <a:lnTo>
                  <a:pt x="0" y="260223"/>
                </a:lnTo>
                <a:lnTo>
                  <a:pt x="778763" y="260223"/>
                </a:lnTo>
                <a:lnTo>
                  <a:pt x="954277" y="0"/>
                </a:lnTo>
                <a:lnTo>
                  <a:pt x="1112520" y="260223"/>
                </a:lnTo>
                <a:lnTo>
                  <a:pt x="1335024" y="260223"/>
                </a:lnTo>
                <a:lnTo>
                  <a:pt x="1335024" y="378079"/>
                </a:lnTo>
                <a:lnTo>
                  <a:pt x="1335024" y="554863"/>
                </a:lnTo>
                <a:lnTo>
                  <a:pt x="1335024" y="967359"/>
                </a:lnTo>
                <a:close/>
              </a:path>
            </a:pathLst>
          </a:custGeom>
          <a:ln w="19812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35978" y="4929885"/>
            <a:ext cx="909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Mesaj  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Yaz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074" y="4112514"/>
            <a:ext cx="8465820" cy="2161540"/>
          </a:xfrm>
          <a:prstGeom prst="rect">
            <a:avLst/>
          </a:prstGeom>
          <a:solidFill>
            <a:srgbClr val="AF1512"/>
          </a:solidFill>
          <a:ln w="19811">
            <a:solidFill>
              <a:srgbClr val="800C0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 marR="81915" algn="just">
              <a:lnSpc>
                <a:spcPct val="100000"/>
              </a:lnSpc>
              <a:spcBef>
                <a:spcPts val="320"/>
              </a:spcBef>
            </a:pP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Modülde bütün iş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işlemler yönetimsel işlemler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sekmesinin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alt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sekmelerinde yapılmaktadır.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Yönetimsel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işlemler(1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Eğitim</a:t>
            </a:r>
            <a:r>
              <a:rPr sz="2000" b="1" u="heavy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Kurumu</a:t>
            </a:r>
            <a:endParaRPr sz="2000">
              <a:latin typeface="Century Gothic"/>
              <a:cs typeface="Century Gothic"/>
            </a:endParaRPr>
          </a:p>
          <a:p>
            <a:pPr marL="90805" marR="83185" indent="-635" algn="just">
              <a:lnSpc>
                <a:spcPct val="100000"/>
              </a:lnSpc>
            </a:pPr>
            <a:r>
              <a:rPr sz="2000" u="heavy" spc="-5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İşlemleri(2)</a:t>
            </a:r>
            <a:r>
              <a:rPr sz="2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menüsü altında, bulunan ‘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Kurul Tanımlama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’ ekranı  eğitim kurumları tarafından yapılacak olan kurulların tanımlandığı  bölümdür.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Bu ekrana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sadece yetkili yöneticiler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,okul kurul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zümre  başkanları  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kendi   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kurumları     bazında     giriş  </a:t>
            </a:r>
            <a:r>
              <a:rPr sz="2000" spc="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yapabilmektedirler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074" y="358902"/>
            <a:ext cx="6192520" cy="368935"/>
          </a:xfrm>
          <a:prstGeom prst="rect">
            <a:avLst/>
          </a:prstGeom>
          <a:solidFill>
            <a:srgbClr val="AF1512"/>
          </a:solidFill>
          <a:ln w="19811">
            <a:solidFill>
              <a:srgbClr val="800C0A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EĞİTİM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KURUMLARI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KURUL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TANIMLAMA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İŞLEMLERİ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108" y="879347"/>
            <a:ext cx="7921752" cy="3150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1631442"/>
            <a:ext cx="1221105" cy="251460"/>
          </a:xfrm>
          <a:custGeom>
            <a:avLst/>
            <a:gdLst/>
            <a:ahLst/>
            <a:cxnLst/>
            <a:rect l="l" t="t" r="r" b="b"/>
            <a:pathLst>
              <a:path w="1221105" h="251460">
                <a:moveTo>
                  <a:pt x="0" y="251460"/>
                </a:moveTo>
                <a:lnTo>
                  <a:pt x="1220724" y="251460"/>
                </a:lnTo>
                <a:lnTo>
                  <a:pt x="1220724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55547" y="1903221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8057" y="2009394"/>
            <a:ext cx="1221105" cy="186055"/>
          </a:xfrm>
          <a:custGeom>
            <a:avLst/>
            <a:gdLst/>
            <a:ahLst/>
            <a:cxnLst/>
            <a:rect l="l" t="t" r="r" b="b"/>
            <a:pathLst>
              <a:path w="1221105" h="186055">
                <a:moveTo>
                  <a:pt x="0" y="185927"/>
                </a:moveTo>
                <a:lnTo>
                  <a:pt x="1220724" y="185927"/>
                </a:lnTo>
                <a:lnTo>
                  <a:pt x="1220724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37686" y="2130297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38550" y="2018538"/>
            <a:ext cx="1221105" cy="184785"/>
          </a:xfrm>
          <a:custGeom>
            <a:avLst/>
            <a:gdLst/>
            <a:ahLst/>
            <a:cxnLst/>
            <a:rect l="l" t="t" r="r" b="b"/>
            <a:pathLst>
              <a:path w="1221104" h="184785">
                <a:moveTo>
                  <a:pt x="0" y="184403"/>
                </a:moveTo>
                <a:lnTo>
                  <a:pt x="1220724" y="184403"/>
                </a:lnTo>
                <a:lnTo>
                  <a:pt x="1220724" y="0"/>
                </a:lnTo>
                <a:lnTo>
                  <a:pt x="0" y="0"/>
                </a:lnTo>
                <a:lnTo>
                  <a:pt x="0" y="18440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76190" y="1911858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333375"/>
          </a:xfrm>
          <a:custGeom>
            <a:avLst/>
            <a:gdLst/>
            <a:ahLst/>
            <a:cxnLst/>
            <a:rect l="l" t="t" r="r" b="b"/>
            <a:pathLst>
              <a:path w="685800" h="333375">
                <a:moveTo>
                  <a:pt x="0" y="332994"/>
                </a:moveTo>
                <a:lnTo>
                  <a:pt x="685800" y="332994"/>
                </a:lnTo>
                <a:lnTo>
                  <a:pt x="685800" y="0"/>
                </a:lnTo>
                <a:lnTo>
                  <a:pt x="0" y="0"/>
                </a:lnTo>
                <a:lnTo>
                  <a:pt x="0" y="332994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850" y="332993"/>
            <a:ext cx="8498205" cy="1754505"/>
          </a:xfrm>
          <a:prstGeom prst="rect">
            <a:avLst/>
          </a:prstGeom>
          <a:solidFill>
            <a:srgbClr val="AF1512"/>
          </a:solidFill>
          <a:ln w="19811">
            <a:solidFill>
              <a:srgbClr val="800C0A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83185" algn="just">
              <a:lnSpc>
                <a:spcPct val="99800"/>
              </a:lnSpc>
              <a:spcBef>
                <a:spcPts val="35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ekrana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girdiğinizde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geçerli dönem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otomatik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olarak ekrana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gelecektir.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İş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takvimi  seçilmeden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herhangi bir işlem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yapılamaz.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“Kurul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Tanımlama”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ekranına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girmeniz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gerekiyor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ise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girme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yetkiniz yok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ise, bu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ekrana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giriş yetkinizi eğitim kurumu </a:t>
            </a:r>
            <a:r>
              <a:rPr sz="1800" spc="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müdürlüğü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“Eğitim </a:t>
            </a: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Kurumu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Zümre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Başkanları”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isimli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ekranı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kullanarak 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verebilecektir.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Daha önceki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yıllara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ait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iş takvimleri seçilerek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önceki dönem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işlemlerine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ulaşabilirsiniz.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20" y="2564892"/>
            <a:ext cx="8567928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850" y="3501390"/>
            <a:ext cx="8425180" cy="2308860"/>
          </a:xfrm>
          <a:custGeom>
            <a:avLst/>
            <a:gdLst/>
            <a:ahLst/>
            <a:cxnLst/>
            <a:rect l="l" t="t" r="r" b="b"/>
            <a:pathLst>
              <a:path w="8425180" h="2308860">
                <a:moveTo>
                  <a:pt x="0" y="2308860"/>
                </a:moveTo>
                <a:lnTo>
                  <a:pt x="8424672" y="2308860"/>
                </a:lnTo>
                <a:lnTo>
                  <a:pt x="8424672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850" y="3501390"/>
            <a:ext cx="8425180" cy="2308860"/>
          </a:xfrm>
          <a:custGeom>
            <a:avLst/>
            <a:gdLst/>
            <a:ahLst/>
            <a:cxnLst/>
            <a:rect l="l" t="t" r="r" b="b"/>
            <a:pathLst>
              <a:path w="8425180" h="2308860">
                <a:moveTo>
                  <a:pt x="0" y="2308860"/>
                </a:moveTo>
                <a:lnTo>
                  <a:pt x="8424672" y="2308860"/>
                </a:lnTo>
                <a:lnTo>
                  <a:pt x="8424672" y="0"/>
                </a:lnTo>
                <a:lnTo>
                  <a:pt x="0" y="0"/>
                </a:lnTo>
                <a:lnTo>
                  <a:pt x="0" y="2308860"/>
                </a:lnTo>
                <a:close/>
              </a:path>
            </a:pathLst>
          </a:custGeom>
          <a:ln w="19812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3467112"/>
            <a:ext cx="569213" cy="511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508" y="3467112"/>
            <a:ext cx="1113282" cy="511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8383" y="3467112"/>
            <a:ext cx="1328166" cy="511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76144" y="3467112"/>
            <a:ext cx="1207770" cy="51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3508" y="3467112"/>
            <a:ext cx="939546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2647" y="3467112"/>
            <a:ext cx="983741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5984" y="3467112"/>
            <a:ext cx="621029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26608" y="3467112"/>
            <a:ext cx="726186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2388" y="3467112"/>
            <a:ext cx="2522982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6283" y="3467112"/>
            <a:ext cx="1206246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700" y="3741432"/>
            <a:ext cx="4676394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0011" y="3741432"/>
            <a:ext cx="1454658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9692" y="3741432"/>
            <a:ext cx="643890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8603" y="3741432"/>
            <a:ext cx="1532381" cy="511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35423" y="3741432"/>
            <a:ext cx="351269" cy="511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1144" y="3741432"/>
            <a:ext cx="398538" cy="51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74691" y="3741432"/>
            <a:ext cx="1180338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0052" y="3741432"/>
            <a:ext cx="1719833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4323" y="3741432"/>
            <a:ext cx="374129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33488" y="3741432"/>
            <a:ext cx="569214" cy="511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97723" y="3741432"/>
            <a:ext cx="1114805" cy="5112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700" y="4015752"/>
            <a:ext cx="701801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4400" y="4015752"/>
            <a:ext cx="808482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68779" y="4015752"/>
            <a:ext cx="1358645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3323" y="4015752"/>
            <a:ext cx="1131570" cy="5112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50791" y="4015752"/>
            <a:ext cx="1927098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23788" y="4015752"/>
            <a:ext cx="857250" cy="51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26935" y="4015752"/>
            <a:ext cx="810005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82840" y="4015752"/>
            <a:ext cx="1329690" cy="51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700" y="4290072"/>
            <a:ext cx="1494282" cy="5112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33727" y="4290072"/>
            <a:ext cx="558545" cy="5112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5020" y="4290072"/>
            <a:ext cx="713994" cy="51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53283" y="4290072"/>
            <a:ext cx="916686" cy="5112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42715" y="4290072"/>
            <a:ext cx="1354074" cy="51128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69535" y="4290072"/>
            <a:ext cx="1251965" cy="51128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95771" y="4290072"/>
            <a:ext cx="874014" cy="51128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64223" y="4290072"/>
            <a:ext cx="374129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11111" y="4290072"/>
            <a:ext cx="825246" cy="51128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09104" y="4290072"/>
            <a:ext cx="744474" cy="5112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6323" y="4290072"/>
            <a:ext cx="886205" cy="51128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6700" y="4564392"/>
            <a:ext cx="1335786" cy="5112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06652" y="4564392"/>
            <a:ext cx="1727454" cy="5112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38272" y="4564392"/>
            <a:ext cx="1125474" cy="51128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6388" y="4564392"/>
            <a:ext cx="1939289" cy="51128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608320" y="4564392"/>
            <a:ext cx="1376933" cy="51128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87895" y="4564392"/>
            <a:ext cx="540257" cy="51128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30795" y="4564392"/>
            <a:ext cx="810005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43443" y="4564392"/>
            <a:ext cx="1069086" cy="51128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6700" y="4838712"/>
            <a:ext cx="1748789" cy="51128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36420" y="4838712"/>
            <a:ext cx="857250" cy="51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14600" y="4838712"/>
            <a:ext cx="560069" cy="51128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94076" y="4838712"/>
            <a:ext cx="953262" cy="51128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68267" y="4838712"/>
            <a:ext cx="1459230" cy="51128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48428" y="4838712"/>
            <a:ext cx="864870" cy="51128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4228" y="4838712"/>
            <a:ext cx="529577" cy="51128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84747" y="4838712"/>
            <a:ext cx="816101" cy="51128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21780" y="4838712"/>
            <a:ext cx="889253" cy="51128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31964" y="4838712"/>
            <a:ext cx="770381" cy="51128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23276" y="4838712"/>
            <a:ext cx="889253" cy="5112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6700" y="5113020"/>
            <a:ext cx="1253490" cy="5112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30452" y="5113020"/>
            <a:ext cx="1809750" cy="51128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50464" y="5113020"/>
            <a:ext cx="867917" cy="51128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28644" y="5113020"/>
            <a:ext cx="1232153" cy="51128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71059" y="5113020"/>
            <a:ext cx="701801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83123" y="5113020"/>
            <a:ext cx="928877" cy="51128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22264" y="5113020"/>
            <a:ext cx="1178814" cy="5112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911340" y="5113020"/>
            <a:ext cx="1280922" cy="51128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02523" y="5113020"/>
            <a:ext cx="810005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6700" y="5384291"/>
            <a:ext cx="867918" cy="51128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03732" y="5384291"/>
            <a:ext cx="694182" cy="511289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63980" y="5384291"/>
            <a:ext cx="657606" cy="51128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89176" y="5384291"/>
            <a:ext cx="912113" cy="51128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65832" y="5384291"/>
            <a:ext cx="538721" cy="511289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70632" y="5384291"/>
            <a:ext cx="425970" cy="51128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91027" y="5384291"/>
            <a:ext cx="387845" cy="51128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73323" y="5384291"/>
            <a:ext cx="854201" cy="51128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95115" y="5384291"/>
            <a:ext cx="913638" cy="51128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76344" y="5384291"/>
            <a:ext cx="1183386" cy="51128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27320" y="5384291"/>
            <a:ext cx="913638" cy="511289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08547" y="5384291"/>
            <a:ext cx="1250442" cy="51128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53428" y="5384291"/>
            <a:ext cx="374129" cy="511289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02272" y="3533394"/>
            <a:ext cx="8268334" cy="221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ekranda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“Yapılacak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İşlemler”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başlığı altında </a:t>
            </a:r>
            <a:r>
              <a:rPr sz="1800" spc="-5">
                <a:solidFill>
                  <a:srgbClr val="FFFFFF"/>
                </a:solidFill>
                <a:latin typeface="Tahoma"/>
                <a:cs typeface="Tahoma"/>
              </a:rPr>
              <a:t>yer </a:t>
            </a:r>
            <a:r>
              <a:rPr sz="1800" smtClean="0">
                <a:solidFill>
                  <a:srgbClr val="FFFFFF"/>
                </a:solidFill>
                <a:latin typeface="Tahoma"/>
                <a:cs typeface="Tahoma"/>
              </a:rPr>
              <a:t>alan</a:t>
            </a:r>
            <a:r>
              <a:rPr sz="1800" spc="-10" smtClean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“Kurul/Zümre</a:t>
            </a:r>
            <a:r>
              <a:rPr sz="1800" spc="350" smtClean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sz="1800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bilgilerini</a:t>
            </a:r>
            <a:endParaRPr sz="180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 indent="-635" algn="just">
              <a:lnSpc>
                <a:spcPct val="99800"/>
              </a:lnSpc>
              <a:spcBef>
                <a:spcPts val="5"/>
              </a:spcBef>
            </a:pPr>
            <a:r>
              <a:rPr sz="1800" spc="-450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katılımcıların görebilmesi için </a:t>
            </a:r>
            <a:r>
              <a:rPr sz="1800" spc="-20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onaylıyorum.”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seçeneği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bulunmaktadır.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seçenek  tüm kurul tanımlama işlemleri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tamamlandıktan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sonra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kurul bilgilerinin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katılımcılara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ön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bilgi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olarak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ulaşmasını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sağlamak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içindir.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Kurul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yeri, tarihi,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açıklaması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belirlendikten,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gündem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oluşturulduktan, katılımcılar ve kurul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başkanı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kaydedildikten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sonra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seneği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işaretlemek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sureti ile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“Yeni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Kayıt” veya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“Kayıt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Güncelle”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düğmelerinden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birine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basılınca, tüm kurula katılacak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personele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kurul  bilgisi kısa ileti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(SMS)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ve e-posta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olarak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otomatik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olarak</a:t>
            </a:r>
            <a:r>
              <a:rPr sz="18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gidecektir.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23088" y="332231"/>
            <a:ext cx="8567928" cy="2880360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16173" y="2402967"/>
            <a:ext cx="4048760" cy="1115695"/>
          </a:xfrm>
          <a:custGeom>
            <a:avLst/>
            <a:gdLst/>
            <a:ahLst/>
            <a:cxnLst/>
            <a:rect l="l" t="t" r="r" b="b"/>
            <a:pathLst>
              <a:path w="4048759" h="1115695">
                <a:moveTo>
                  <a:pt x="87646" y="27876"/>
                </a:moveTo>
                <a:lnTo>
                  <a:pt x="80122" y="55934"/>
                </a:lnTo>
                <a:lnTo>
                  <a:pt x="4036441" y="1115568"/>
                </a:lnTo>
                <a:lnTo>
                  <a:pt x="4044315" y="1110996"/>
                </a:lnTo>
                <a:lnTo>
                  <a:pt x="4046474" y="1103249"/>
                </a:lnTo>
                <a:lnTo>
                  <a:pt x="4048505" y="1095629"/>
                </a:lnTo>
                <a:lnTo>
                  <a:pt x="4043933" y="1087628"/>
                </a:lnTo>
                <a:lnTo>
                  <a:pt x="87646" y="27876"/>
                </a:lnTo>
                <a:close/>
              </a:path>
              <a:path w="4048759" h="1115695">
                <a:moveTo>
                  <a:pt x="95123" y="0"/>
                </a:moveTo>
                <a:lnTo>
                  <a:pt x="0" y="19431"/>
                </a:lnTo>
                <a:lnTo>
                  <a:pt x="72643" y="83820"/>
                </a:lnTo>
                <a:lnTo>
                  <a:pt x="80122" y="55934"/>
                </a:lnTo>
                <a:lnTo>
                  <a:pt x="66167" y="52197"/>
                </a:lnTo>
                <a:lnTo>
                  <a:pt x="58419" y="50037"/>
                </a:lnTo>
                <a:lnTo>
                  <a:pt x="53848" y="42163"/>
                </a:lnTo>
                <a:lnTo>
                  <a:pt x="56006" y="34417"/>
                </a:lnTo>
                <a:lnTo>
                  <a:pt x="58038" y="26670"/>
                </a:lnTo>
                <a:lnTo>
                  <a:pt x="65912" y="22098"/>
                </a:lnTo>
                <a:lnTo>
                  <a:pt x="89196" y="22098"/>
                </a:lnTo>
                <a:lnTo>
                  <a:pt x="95123" y="0"/>
                </a:lnTo>
                <a:close/>
              </a:path>
              <a:path w="4048759" h="1115695">
                <a:moveTo>
                  <a:pt x="65912" y="22098"/>
                </a:moveTo>
                <a:lnTo>
                  <a:pt x="58038" y="26670"/>
                </a:lnTo>
                <a:lnTo>
                  <a:pt x="56006" y="34417"/>
                </a:lnTo>
                <a:lnTo>
                  <a:pt x="53848" y="42163"/>
                </a:lnTo>
                <a:lnTo>
                  <a:pt x="58419" y="50037"/>
                </a:lnTo>
                <a:lnTo>
                  <a:pt x="66167" y="52197"/>
                </a:lnTo>
                <a:lnTo>
                  <a:pt x="80122" y="55934"/>
                </a:lnTo>
                <a:lnTo>
                  <a:pt x="87646" y="27876"/>
                </a:lnTo>
                <a:lnTo>
                  <a:pt x="65912" y="22098"/>
                </a:lnTo>
                <a:close/>
              </a:path>
              <a:path w="4048759" h="1115695">
                <a:moveTo>
                  <a:pt x="89196" y="22098"/>
                </a:moveTo>
                <a:lnTo>
                  <a:pt x="65912" y="22098"/>
                </a:lnTo>
                <a:lnTo>
                  <a:pt x="87646" y="27876"/>
                </a:lnTo>
                <a:lnTo>
                  <a:pt x="89196" y="2209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837565"/>
          </a:xfrm>
          <a:custGeom>
            <a:avLst/>
            <a:gdLst/>
            <a:ahLst/>
            <a:cxnLst/>
            <a:rect l="l" t="t" r="r" b="b"/>
            <a:pathLst>
              <a:path w="685800" h="837565">
                <a:moveTo>
                  <a:pt x="0" y="837438"/>
                </a:moveTo>
                <a:lnTo>
                  <a:pt x="685800" y="837438"/>
                </a:lnTo>
                <a:lnTo>
                  <a:pt x="685800" y="0"/>
                </a:lnTo>
                <a:lnTo>
                  <a:pt x="0" y="0"/>
                </a:lnTo>
                <a:lnTo>
                  <a:pt x="0" y="837438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8630" y="837438"/>
            <a:ext cx="8208645" cy="5262880"/>
          </a:xfrm>
          <a:custGeom>
            <a:avLst/>
            <a:gdLst/>
            <a:ahLst/>
            <a:cxnLst/>
            <a:rect l="l" t="t" r="r" b="b"/>
            <a:pathLst>
              <a:path w="8208645" h="5262880">
                <a:moveTo>
                  <a:pt x="0" y="5262372"/>
                </a:moveTo>
                <a:lnTo>
                  <a:pt x="8208264" y="5262372"/>
                </a:lnTo>
                <a:lnTo>
                  <a:pt x="8208264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630" y="837438"/>
            <a:ext cx="8208645" cy="5262880"/>
          </a:xfrm>
          <a:custGeom>
            <a:avLst/>
            <a:gdLst/>
            <a:ahLst/>
            <a:cxnLst/>
            <a:rect l="l" t="t" r="r" b="b"/>
            <a:pathLst>
              <a:path w="8208645" h="5262880">
                <a:moveTo>
                  <a:pt x="0" y="5262372"/>
                </a:moveTo>
                <a:lnTo>
                  <a:pt x="8208264" y="5262372"/>
                </a:lnTo>
                <a:lnTo>
                  <a:pt x="8208264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19812">
            <a:solidFill>
              <a:srgbClr val="800C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947" y="803148"/>
            <a:ext cx="718566" cy="732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13277" y="868425"/>
            <a:ext cx="970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(SMS)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6383" y="760476"/>
            <a:ext cx="4999482" cy="790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15711" y="760476"/>
            <a:ext cx="599693" cy="790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1453" y="868425"/>
            <a:ext cx="2021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6930" algn="l"/>
              </a:tabLst>
            </a:pP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ve	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e-posta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45252" y="760476"/>
            <a:ext cx="3379470" cy="790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383" y="1187196"/>
            <a:ext cx="2317241" cy="790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303" y="868425"/>
            <a:ext cx="232981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469900" algn="l"/>
                <a:tab pos="470534" algn="l"/>
                <a:tab pos="156718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Kısa	ileti  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mcıla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23844" y="1187196"/>
            <a:ext cx="2369057" cy="790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41521" y="1294841"/>
            <a:ext cx="1921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ulaşabilmesi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13120" y="1187196"/>
            <a:ext cx="994409" cy="7901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31178" y="1294841"/>
            <a:ext cx="551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için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7747" y="1187196"/>
            <a:ext cx="1696974" cy="790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80301" y="868425"/>
            <a:ext cx="16179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5080" indent="-36576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bilg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800" spc="0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n  ME</a:t>
            </a:r>
            <a:r>
              <a:rPr sz="280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BİS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6383" y="1613916"/>
            <a:ext cx="2137410" cy="7901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80360" y="1613916"/>
            <a:ext cx="2416302" cy="7901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53228" y="1613916"/>
            <a:ext cx="657605" cy="7901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40679" y="1613916"/>
            <a:ext cx="599694" cy="7901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0220" y="1613916"/>
            <a:ext cx="1323594" cy="7901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1904" y="1613916"/>
            <a:ext cx="831342" cy="7901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41335" y="1613916"/>
            <a:ext cx="1183385" cy="79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6383" y="2040635"/>
            <a:ext cx="2062733" cy="7901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86227" y="2040635"/>
            <a:ext cx="1073658" cy="7901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96996" y="2040635"/>
            <a:ext cx="832865" cy="7901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6971" y="2040635"/>
            <a:ext cx="1383029" cy="7901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87111" y="2040635"/>
            <a:ext cx="1418082" cy="7901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2303" y="2040635"/>
            <a:ext cx="1372361" cy="7901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51776" y="2040635"/>
            <a:ext cx="1472946" cy="79019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6383" y="2467355"/>
            <a:ext cx="1506474" cy="790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2704" y="2467355"/>
            <a:ext cx="578357" cy="7901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5947" y="2936748"/>
            <a:ext cx="718566" cy="732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7636" y="2894076"/>
            <a:ext cx="878586" cy="7901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9155" y="2894076"/>
            <a:ext cx="1504950" cy="7901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87039" y="2894076"/>
            <a:ext cx="1695450" cy="7901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36947" y="2894076"/>
            <a:ext cx="2137409" cy="79019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27292" y="2894076"/>
            <a:ext cx="1251966" cy="7901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3716" y="2894076"/>
            <a:ext cx="1191005" cy="79019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6383" y="3320796"/>
            <a:ext cx="1495805" cy="79019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54351" y="3320796"/>
            <a:ext cx="1212341" cy="79019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038855" y="3320796"/>
            <a:ext cx="896873" cy="79019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07891" y="3320796"/>
            <a:ext cx="864869" cy="79019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44923" y="3320796"/>
            <a:ext cx="1366265" cy="79019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83352" y="3320796"/>
            <a:ext cx="1381505" cy="79019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38543" y="3320796"/>
            <a:ext cx="657605" cy="7901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25995" y="3320796"/>
            <a:ext cx="599694" cy="7901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55535" y="3320796"/>
            <a:ext cx="1869185" cy="79019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6383" y="3747515"/>
            <a:ext cx="1843277" cy="7901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76144" y="3747515"/>
            <a:ext cx="2388870" cy="79019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11496" y="3747515"/>
            <a:ext cx="2213609" cy="79019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71588" y="3747515"/>
            <a:ext cx="1453133" cy="79019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6383" y="4174235"/>
            <a:ext cx="2090165" cy="79019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6395" y="4174235"/>
            <a:ext cx="578357" cy="79019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5947" y="4643628"/>
            <a:ext cx="718566" cy="732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6383" y="4600955"/>
            <a:ext cx="2141981" cy="79019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88920" y="4600955"/>
            <a:ext cx="1309878" cy="79019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59352" y="4600955"/>
            <a:ext cx="1180338" cy="79019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01767" y="4600955"/>
            <a:ext cx="832865" cy="7901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95188" y="4600955"/>
            <a:ext cx="657606" cy="7901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82640" y="4600955"/>
            <a:ext cx="599693" cy="790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12179" y="4600955"/>
            <a:ext cx="1323594" cy="7901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96328" y="4600955"/>
            <a:ext cx="1628394" cy="79019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7908" y="5029200"/>
            <a:ext cx="1692402" cy="78714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9048" y="5029200"/>
            <a:ext cx="1550670" cy="78714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46932" y="5029200"/>
            <a:ext cx="2001774" cy="78714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55920" y="5029200"/>
            <a:ext cx="2370581" cy="78714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633716" y="5029200"/>
            <a:ext cx="1189481" cy="78714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7908" y="5451347"/>
            <a:ext cx="1578102" cy="78714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8904" y="5451347"/>
            <a:ext cx="575309" cy="78714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46303" y="1722247"/>
            <a:ext cx="8051800" cy="4288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35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sisteminde katılımcıların e-posta </a:t>
            </a:r>
            <a:r>
              <a:rPr sz="2800" spc="-15" dirty="0">
                <a:solidFill>
                  <a:srgbClr val="FFFFFF"/>
                </a:solidFill>
                <a:latin typeface="Tahoma"/>
                <a:cs typeface="Tahoma"/>
              </a:rPr>
              <a:t>ve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GSM  bilgilerinin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tam ve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doğru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olarak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kayıtlı olması  </a:t>
            </a:r>
            <a:r>
              <a:rPr sz="2800" spc="-50" dirty="0">
                <a:solidFill>
                  <a:srgbClr val="FFFFFF"/>
                </a:solidFill>
                <a:latin typeface="Tahoma"/>
                <a:cs typeface="Tahoma"/>
              </a:rPr>
              <a:t>gerekir.</a:t>
            </a:r>
            <a:endParaRPr sz="2800">
              <a:latin typeface="Tahoma"/>
              <a:cs typeface="Tahoma"/>
            </a:endParaRPr>
          </a:p>
          <a:p>
            <a:pPr marL="469900" marR="5080" indent="-457200" algn="just">
              <a:lnSpc>
                <a:spcPct val="100000"/>
              </a:lnSpc>
              <a:buFont typeface="Wingdings"/>
              <a:buChar char=""/>
              <a:tabLst>
                <a:tab pos="581660" algn="l"/>
              </a:tabLst>
            </a:pP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Bu bilgiler MEBBİS sisteminde eksik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veya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güncel değil ise bu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kişiler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ancak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e-Müfredat 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portaline girdiklerinde oluşturulan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kurulu  </a:t>
            </a:r>
            <a:r>
              <a:rPr sz="2800" spc="-35" dirty="0">
                <a:solidFill>
                  <a:srgbClr val="FFFFFF"/>
                </a:solidFill>
                <a:latin typeface="Tahoma"/>
                <a:cs typeface="Tahoma"/>
              </a:rPr>
              <a:t>görebilirler.</a:t>
            </a:r>
            <a:endParaRPr sz="2800">
              <a:latin typeface="Tahoma"/>
              <a:cs typeface="Tahoma"/>
            </a:endParaRPr>
          </a:p>
          <a:p>
            <a:pPr marL="469900" marR="5715" indent="-457200" algn="just">
              <a:lnSpc>
                <a:spcPct val="99500"/>
              </a:lnSpc>
              <a:spcBef>
                <a:spcPts val="20"/>
              </a:spcBef>
              <a:buFont typeface="Wingdings"/>
              <a:buChar char=""/>
              <a:tabLst>
                <a:tab pos="470534" algn="l"/>
              </a:tabLst>
            </a:pP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Kullanıcılar kendi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GSM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ve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e-posta bilgisini  MEBBİS </a:t>
            </a:r>
            <a:r>
              <a:rPr sz="2800" spc="-10" dirty="0">
                <a:solidFill>
                  <a:srgbClr val="FFFFFF"/>
                </a:solidFill>
                <a:latin typeface="Tahoma"/>
                <a:cs typeface="Tahoma"/>
              </a:rPr>
              <a:t>sistemi üzerinden </a:t>
            </a:r>
            <a:r>
              <a:rPr sz="2800" spc="-5" dirty="0">
                <a:solidFill>
                  <a:srgbClr val="FFFFFF"/>
                </a:solidFill>
                <a:latin typeface="Tahoma"/>
                <a:cs typeface="Tahoma"/>
              </a:rPr>
              <a:t>değiştirebilir </a:t>
            </a:r>
            <a:r>
              <a:rPr sz="2800" spc="-20" dirty="0">
                <a:solidFill>
                  <a:srgbClr val="FFFFFF"/>
                </a:solidFill>
                <a:latin typeface="Tahoma"/>
                <a:cs typeface="Tahoma"/>
              </a:rPr>
              <a:t>veya  </a:t>
            </a:r>
            <a:r>
              <a:rPr sz="2800" spc="-45" dirty="0">
                <a:solidFill>
                  <a:srgbClr val="FFFFFF"/>
                </a:solidFill>
                <a:latin typeface="Tahoma"/>
                <a:cs typeface="Tahoma"/>
              </a:rPr>
              <a:t>girebilir.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927" y="387083"/>
            <a:ext cx="7139940" cy="97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5024" y="275843"/>
            <a:ext cx="5750052" cy="1194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123" y="405384"/>
            <a:ext cx="7056120" cy="886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1123" y="405384"/>
            <a:ext cx="7056120" cy="887094"/>
          </a:xfrm>
          <a:prstGeom prst="rect">
            <a:avLst/>
          </a:prstGeom>
          <a:ln w="9144">
            <a:solidFill>
              <a:srgbClr val="AF1512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1083945">
              <a:lnSpc>
                <a:spcPct val="100000"/>
              </a:lnSpc>
              <a:spcBef>
                <a:spcPts val="259"/>
              </a:spcBef>
            </a:pPr>
            <a:r>
              <a:rPr sz="4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KURUL</a:t>
            </a:r>
            <a:r>
              <a:rPr sz="42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b="0" dirty="0">
                <a:solidFill>
                  <a:srgbClr val="FFFFFF"/>
                </a:solidFill>
                <a:latin typeface="Century Gothic"/>
                <a:cs typeface="Century Gothic"/>
              </a:rPr>
              <a:t>TANIMLAMA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6888" y="3698747"/>
            <a:ext cx="8580120" cy="2115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" y="3669791"/>
            <a:ext cx="8715756" cy="2228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084" y="3717035"/>
            <a:ext cx="8496300" cy="20314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084" y="3717035"/>
            <a:ext cx="8496300" cy="2032000"/>
          </a:xfrm>
          <a:custGeom>
            <a:avLst/>
            <a:gdLst/>
            <a:ahLst/>
            <a:cxnLst/>
            <a:rect l="l" t="t" r="r" b="b"/>
            <a:pathLst>
              <a:path w="8496300" h="2032000">
                <a:moveTo>
                  <a:pt x="0" y="2031491"/>
                </a:moveTo>
                <a:lnTo>
                  <a:pt x="8496300" y="2031491"/>
                </a:lnTo>
                <a:lnTo>
                  <a:pt x="8496300" y="0"/>
                </a:lnTo>
                <a:lnTo>
                  <a:pt x="0" y="0"/>
                </a:lnTo>
                <a:lnTo>
                  <a:pt x="0" y="2031491"/>
                </a:lnTo>
                <a:close/>
              </a:path>
            </a:pathLst>
          </a:custGeom>
          <a:ln w="9144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840" y="3709403"/>
            <a:ext cx="467118" cy="4762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683" y="3683520"/>
            <a:ext cx="8282178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9683" y="3957840"/>
            <a:ext cx="8365998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683" y="4232160"/>
            <a:ext cx="4583430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840" y="4532363"/>
            <a:ext cx="467118" cy="4762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9683" y="4506480"/>
            <a:ext cx="1079754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1139" y="4506480"/>
            <a:ext cx="858773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1616" y="4506480"/>
            <a:ext cx="960882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4200" y="4506480"/>
            <a:ext cx="538721" cy="511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66159" y="4506480"/>
            <a:ext cx="919734" cy="511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87596" y="4506480"/>
            <a:ext cx="1293114" cy="51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82411" y="4506480"/>
            <a:ext cx="870965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56603" y="4506480"/>
            <a:ext cx="1654302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12607" y="4506480"/>
            <a:ext cx="939546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9683" y="4780800"/>
            <a:ext cx="1372362" cy="5112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840" y="5081003"/>
            <a:ext cx="467118" cy="4762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9683" y="5055120"/>
            <a:ext cx="435114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9223" y="5055120"/>
            <a:ext cx="950213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6275" y="5055120"/>
            <a:ext cx="1002030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6667" y="5055120"/>
            <a:ext cx="1291590" cy="5112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6620" y="5055120"/>
            <a:ext cx="538721" cy="511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23715" y="5055120"/>
            <a:ext cx="813053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5132" y="5055120"/>
            <a:ext cx="1145286" cy="51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77255" y="5055120"/>
            <a:ext cx="581405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05500" y="5055120"/>
            <a:ext cx="1654302" cy="51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06640" y="5055120"/>
            <a:ext cx="1445513" cy="5112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9683" y="5324855"/>
            <a:ext cx="1303781" cy="5112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8008" y="5324855"/>
            <a:ext cx="1315974" cy="51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98420" y="5324855"/>
            <a:ext cx="374129" cy="5112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69214" y="3749420"/>
            <a:ext cx="8340725" cy="194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635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Kurul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tanımlamak için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“Kurul/Zümre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Adı”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kısmında yer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alan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açılır listedeki kurul  tanımlamalarından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biri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(Öğretmenler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Kurulu,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Eğitim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Kurumu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Sınıf/Alan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Zümresi,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Sınıf/Şube Öğretmenler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Kurulu 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vb.)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seçilir.</a:t>
            </a:r>
            <a:endParaRPr sz="1800">
              <a:latin typeface="Tahoma"/>
              <a:cs typeface="Tahoma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  <a:tab pos="1280795" algn="l"/>
                <a:tab pos="2040889" algn="l"/>
                <a:tab pos="2903855" algn="l"/>
                <a:tab pos="3345815" algn="l"/>
                <a:tab pos="4167504" algn="l"/>
                <a:tab pos="5362575" algn="l"/>
                <a:tab pos="6136640" algn="l"/>
                <a:tab pos="7693025" algn="l"/>
              </a:tabLst>
            </a:pP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	h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ngi	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tariht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sa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ap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ağı	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ilgisi	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Zü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1800" spc="-2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arihi”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bölümüne,</a:t>
            </a:r>
            <a:endParaRPr sz="1800">
              <a:latin typeface="Tahoma"/>
              <a:cs typeface="Tahoma"/>
            </a:endParaRPr>
          </a:p>
          <a:p>
            <a:pPr marL="299085" marR="5080" indent="-286385">
              <a:lnSpc>
                <a:spcPts val="2140"/>
              </a:lnSpc>
              <a:spcBef>
                <a:spcPts val="90"/>
              </a:spcBef>
              <a:buFont typeface="Wingdings"/>
              <a:buChar char=""/>
              <a:tabLst>
                <a:tab pos="299720" algn="l"/>
                <a:tab pos="1225550" algn="l"/>
                <a:tab pos="2076450" algn="l"/>
                <a:tab pos="3216275" algn="l"/>
                <a:tab pos="3603625" algn="l"/>
                <a:tab pos="4264660" algn="l"/>
                <a:tab pos="5257165" algn="l"/>
                <a:tab pos="5685790" algn="l"/>
                <a:tab pos="7186930" algn="l"/>
              </a:tabLst>
            </a:pP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n	ne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ed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apılaca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ğ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ı	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	diğer	h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lar	ise	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1800" spc="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Zü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	Aç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ıkl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ması”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bölümüne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girilmelidir.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1084" y="1629155"/>
            <a:ext cx="8269224" cy="19065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040" y="2464307"/>
            <a:ext cx="8502396" cy="183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224" y="2436876"/>
            <a:ext cx="8615172" cy="1956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236" y="2482595"/>
            <a:ext cx="8418576" cy="1754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4236" y="2482595"/>
            <a:ext cx="8418830" cy="1754505"/>
          </a:xfrm>
          <a:custGeom>
            <a:avLst/>
            <a:gdLst/>
            <a:ahLst/>
            <a:cxnLst/>
            <a:rect l="l" t="t" r="r" b="b"/>
            <a:pathLst>
              <a:path w="8418830" h="1754504">
                <a:moveTo>
                  <a:pt x="0" y="1754123"/>
                </a:moveTo>
                <a:lnTo>
                  <a:pt x="8418576" y="1754123"/>
                </a:lnTo>
                <a:lnTo>
                  <a:pt x="8418576" y="0"/>
                </a:lnTo>
                <a:lnTo>
                  <a:pt x="0" y="0"/>
                </a:lnTo>
                <a:lnTo>
                  <a:pt x="0" y="1754123"/>
                </a:lnTo>
                <a:close/>
              </a:path>
            </a:pathLst>
          </a:custGeom>
          <a:ln w="9144">
            <a:solidFill>
              <a:srgbClr val="AF15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324" y="2449080"/>
            <a:ext cx="569213" cy="51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2940" y="2449080"/>
            <a:ext cx="970025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0367" y="2449080"/>
            <a:ext cx="1291590" cy="511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9360" y="2449080"/>
            <a:ext cx="857250" cy="5112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4011" y="2449080"/>
            <a:ext cx="553974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83864" y="2449080"/>
            <a:ext cx="611886" cy="511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3152" y="2449080"/>
            <a:ext cx="1119377" cy="5112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8408" y="2449080"/>
            <a:ext cx="621029" cy="5112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96840" y="2449080"/>
            <a:ext cx="726186" cy="5112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10428" y="2449080"/>
            <a:ext cx="2999994" cy="5112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19088" y="2449080"/>
            <a:ext cx="1006602" cy="5112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13092" y="2449080"/>
            <a:ext cx="842009" cy="5112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42504" y="2449080"/>
            <a:ext cx="1005077" cy="511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324" y="2723400"/>
            <a:ext cx="1488186" cy="51128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6107" y="2723400"/>
            <a:ext cx="1808225" cy="511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45179" y="2723400"/>
            <a:ext cx="1020318" cy="51128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76344" y="2723400"/>
            <a:ext cx="1264158" cy="5112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2871" y="2723400"/>
            <a:ext cx="557009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20740" y="2723400"/>
            <a:ext cx="810006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41592" y="2723400"/>
            <a:ext cx="869442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21880" y="2723400"/>
            <a:ext cx="1357122" cy="5112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73440" y="2723400"/>
            <a:ext cx="374129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324" y="2997720"/>
            <a:ext cx="1462277" cy="5112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3624" y="2997720"/>
            <a:ext cx="808482" cy="511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67127" y="2997720"/>
            <a:ext cx="1024889" cy="51128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87039" y="2997720"/>
            <a:ext cx="942593" cy="51128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4655" y="2997720"/>
            <a:ext cx="1247394" cy="51128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66488" y="2997720"/>
            <a:ext cx="375678" cy="5112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37176" y="2997720"/>
            <a:ext cx="569213" cy="51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01411" y="2997720"/>
            <a:ext cx="956310" cy="51128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52744" y="2997720"/>
            <a:ext cx="636270" cy="51128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4035" y="2997720"/>
            <a:ext cx="1860041" cy="51128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39100" y="2997720"/>
            <a:ext cx="808481" cy="51128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6324" y="3272040"/>
            <a:ext cx="869441" cy="51128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9263" y="3272040"/>
            <a:ext cx="538721" cy="5112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1496" y="3272040"/>
            <a:ext cx="790193" cy="51128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85188" y="3272040"/>
            <a:ext cx="1088898" cy="51128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67583" y="3272040"/>
            <a:ext cx="1896618" cy="5112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58640" y="3272040"/>
            <a:ext cx="374129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26279" y="3272040"/>
            <a:ext cx="771905" cy="51128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91684" y="3272040"/>
            <a:ext cx="960882" cy="51128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46064" y="3272040"/>
            <a:ext cx="1151382" cy="51128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90943" y="3272040"/>
            <a:ext cx="1032509" cy="51128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16952" y="3272040"/>
            <a:ext cx="1230629" cy="51128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6324" y="3546360"/>
            <a:ext cx="735329" cy="51128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00683" y="3546360"/>
            <a:ext cx="1078230" cy="51128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39467" y="3546360"/>
            <a:ext cx="538721" cy="51128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37232" y="3546360"/>
            <a:ext cx="1049273" cy="51128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45535" y="3546360"/>
            <a:ext cx="948689" cy="51128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53255" y="3546360"/>
            <a:ext cx="1209294" cy="51128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21579" y="3546360"/>
            <a:ext cx="1192529" cy="51128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73140" y="3546360"/>
            <a:ext cx="1087373" cy="51128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19543" y="3546360"/>
            <a:ext cx="1155953" cy="51128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34528" y="3546360"/>
            <a:ext cx="813053" cy="51128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6324" y="3820680"/>
            <a:ext cx="1969770" cy="5112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70532" y="3820680"/>
            <a:ext cx="374129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18360" y="3820680"/>
            <a:ext cx="662177" cy="5112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46604" y="3820680"/>
            <a:ext cx="1425702" cy="51128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35323" y="3820680"/>
            <a:ext cx="1066038" cy="51128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4379" y="3820680"/>
            <a:ext cx="566153" cy="51128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98135" y="3820680"/>
            <a:ext cx="810006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72684" y="3820680"/>
            <a:ext cx="1226058" cy="51128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3284" y="3820680"/>
            <a:ext cx="1721358" cy="5112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79080" y="3820680"/>
            <a:ext cx="374129" cy="5112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442582" y="2515361"/>
            <a:ext cx="82645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bilgiler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girildikten </a:t>
            </a:r>
            <a:r>
              <a:rPr sz="1800" spc="-15" dirty="0">
                <a:solidFill>
                  <a:srgbClr val="FFFFFF"/>
                </a:solidFill>
                <a:latin typeface="Tahoma"/>
                <a:cs typeface="Tahoma"/>
              </a:rPr>
              <a:t>sonra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en üst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menüde yer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alan</a:t>
            </a:r>
            <a:r>
              <a:rPr sz="1800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“Yeni Kayıt” </a:t>
            </a:r>
            <a:r>
              <a:rPr sz="18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veya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“Kayıt</a:t>
            </a:r>
            <a:endParaRPr sz="1800">
              <a:latin typeface="Tahoma"/>
              <a:cs typeface="Tahoma"/>
            </a:endParaRPr>
          </a:p>
          <a:p>
            <a:pPr marL="12700" marR="5715" indent="-635" algn="just">
              <a:lnSpc>
                <a:spcPct val="100000"/>
              </a:lnSpc>
            </a:pPr>
            <a:r>
              <a:rPr sz="1800" u="heavy" spc="-4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Güncelle”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düğmelerinden birisine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tıklayarak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ön kurul bilgisi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oluşturulur. 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Oluşturulan kurul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bilgileri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listeye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gelecektir.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Bu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listede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her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oluşturduğunuz kurul  bilgisi ve onay durumu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gösterilmektedir.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Liste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beşerli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guruplar halinde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gelmekte  olup “Önceki ve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Sonraki Sayfa”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linklerine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basılarak sayfalar arasında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geçiş 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yapılabilmektedir.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Her oluşturulan kurulun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bir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kurul numarası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bulunmaktadır.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96240" y="252984"/>
            <a:ext cx="8351520" cy="223113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71844" y="1269491"/>
            <a:ext cx="792480" cy="360045"/>
          </a:xfrm>
          <a:custGeom>
            <a:avLst/>
            <a:gdLst/>
            <a:ahLst/>
            <a:cxnLst/>
            <a:rect l="l" t="t" r="r" b="b"/>
            <a:pathLst>
              <a:path w="792479" h="360044">
                <a:moveTo>
                  <a:pt x="0" y="359663"/>
                </a:moveTo>
                <a:lnTo>
                  <a:pt x="792479" y="359663"/>
                </a:lnTo>
                <a:lnTo>
                  <a:pt x="792479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766559" y="1662683"/>
            <a:ext cx="570865" cy="894715"/>
          </a:xfrm>
          <a:custGeom>
            <a:avLst/>
            <a:gdLst/>
            <a:ahLst/>
            <a:cxnLst/>
            <a:rect l="l" t="t" r="r" b="b"/>
            <a:pathLst>
              <a:path w="570865" h="894714">
                <a:moveTo>
                  <a:pt x="116743" y="131918"/>
                </a:moveTo>
                <a:lnTo>
                  <a:pt x="67587" y="162640"/>
                </a:lnTo>
                <a:lnTo>
                  <a:pt x="517398" y="881379"/>
                </a:lnTo>
                <a:lnTo>
                  <a:pt x="546615" y="894595"/>
                </a:lnTo>
                <a:lnTo>
                  <a:pt x="557403" y="890524"/>
                </a:lnTo>
                <a:lnTo>
                  <a:pt x="565707" y="882667"/>
                </a:lnTo>
                <a:lnTo>
                  <a:pt x="570214" y="872537"/>
                </a:lnTo>
                <a:lnTo>
                  <a:pt x="570601" y="861431"/>
                </a:lnTo>
                <a:lnTo>
                  <a:pt x="566547" y="850645"/>
                </a:lnTo>
                <a:lnTo>
                  <a:pt x="116743" y="131918"/>
                </a:lnTo>
                <a:close/>
              </a:path>
              <a:path w="570865" h="894714">
                <a:moveTo>
                  <a:pt x="0" y="0"/>
                </a:moveTo>
                <a:lnTo>
                  <a:pt x="18542" y="193293"/>
                </a:lnTo>
                <a:lnTo>
                  <a:pt x="67587" y="162640"/>
                </a:lnTo>
                <a:lnTo>
                  <a:pt x="52197" y="138049"/>
                </a:lnTo>
                <a:lnTo>
                  <a:pt x="48198" y="127335"/>
                </a:lnTo>
                <a:lnTo>
                  <a:pt x="48593" y="116252"/>
                </a:lnTo>
                <a:lnTo>
                  <a:pt x="53107" y="106098"/>
                </a:lnTo>
                <a:lnTo>
                  <a:pt x="61468" y="98170"/>
                </a:lnTo>
                <a:lnTo>
                  <a:pt x="72235" y="94116"/>
                </a:lnTo>
                <a:lnTo>
                  <a:pt x="154224" y="94116"/>
                </a:lnTo>
                <a:lnTo>
                  <a:pt x="0" y="0"/>
                </a:lnTo>
                <a:close/>
              </a:path>
              <a:path w="570865" h="894714">
                <a:moveTo>
                  <a:pt x="72235" y="94116"/>
                </a:moveTo>
                <a:lnTo>
                  <a:pt x="61468" y="98170"/>
                </a:lnTo>
                <a:lnTo>
                  <a:pt x="53107" y="106098"/>
                </a:lnTo>
                <a:lnTo>
                  <a:pt x="48593" y="116252"/>
                </a:lnTo>
                <a:lnTo>
                  <a:pt x="48198" y="127335"/>
                </a:lnTo>
                <a:lnTo>
                  <a:pt x="52197" y="138049"/>
                </a:lnTo>
                <a:lnTo>
                  <a:pt x="67587" y="162640"/>
                </a:lnTo>
                <a:lnTo>
                  <a:pt x="116743" y="131918"/>
                </a:lnTo>
                <a:lnTo>
                  <a:pt x="101346" y="107314"/>
                </a:lnTo>
                <a:lnTo>
                  <a:pt x="93436" y="99010"/>
                </a:lnTo>
                <a:lnTo>
                  <a:pt x="83312" y="94503"/>
                </a:lnTo>
                <a:lnTo>
                  <a:pt x="72235" y="94116"/>
                </a:lnTo>
                <a:close/>
              </a:path>
              <a:path w="570865" h="894714">
                <a:moveTo>
                  <a:pt x="154224" y="94116"/>
                </a:moveTo>
                <a:lnTo>
                  <a:pt x="72235" y="94116"/>
                </a:lnTo>
                <a:lnTo>
                  <a:pt x="83312" y="94503"/>
                </a:lnTo>
                <a:lnTo>
                  <a:pt x="93436" y="99010"/>
                </a:lnTo>
                <a:lnTo>
                  <a:pt x="101346" y="107314"/>
                </a:lnTo>
                <a:lnTo>
                  <a:pt x="116743" y="131918"/>
                </a:lnTo>
                <a:lnTo>
                  <a:pt x="165862" y="101218"/>
                </a:lnTo>
                <a:lnTo>
                  <a:pt x="154224" y="9411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4236" y="4581144"/>
            <a:ext cx="8418576" cy="172669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78752" y="5922264"/>
            <a:ext cx="1754505" cy="361315"/>
          </a:xfrm>
          <a:custGeom>
            <a:avLst/>
            <a:gdLst/>
            <a:ahLst/>
            <a:cxnLst/>
            <a:rect l="l" t="t" r="r" b="b"/>
            <a:pathLst>
              <a:path w="1754504" h="361314">
                <a:moveTo>
                  <a:pt x="0" y="361188"/>
                </a:moveTo>
                <a:lnTo>
                  <a:pt x="1754124" y="361188"/>
                </a:lnTo>
                <a:lnTo>
                  <a:pt x="1754124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65851" y="3842024"/>
            <a:ext cx="4843780" cy="2089150"/>
          </a:xfrm>
          <a:custGeom>
            <a:avLst/>
            <a:gdLst/>
            <a:ahLst/>
            <a:cxnLst/>
            <a:rect l="l" t="t" r="r" b="b"/>
            <a:pathLst>
              <a:path w="4843780" h="2089150">
                <a:moveTo>
                  <a:pt x="4730984" y="2053573"/>
                </a:moveTo>
                <a:lnTo>
                  <a:pt x="4715998" y="2088609"/>
                </a:lnTo>
                <a:lnTo>
                  <a:pt x="4843506" y="2080976"/>
                </a:lnTo>
                <a:lnTo>
                  <a:pt x="4827945" y="2062603"/>
                </a:lnTo>
                <a:lnTo>
                  <a:pt x="4755901" y="2062603"/>
                </a:lnTo>
                <a:lnTo>
                  <a:pt x="4748510" y="2061063"/>
                </a:lnTo>
                <a:lnTo>
                  <a:pt x="4730984" y="2053573"/>
                </a:lnTo>
                <a:close/>
              </a:path>
              <a:path w="4843780" h="2089150">
                <a:moveTo>
                  <a:pt x="4745967" y="2018545"/>
                </a:moveTo>
                <a:lnTo>
                  <a:pt x="4730984" y="2053573"/>
                </a:lnTo>
                <a:lnTo>
                  <a:pt x="4748510" y="2061063"/>
                </a:lnTo>
                <a:lnTo>
                  <a:pt x="4755901" y="2062603"/>
                </a:lnTo>
                <a:lnTo>
                  <a:pt x="4763067" y="2061228"/>
                </a:lnTo>
                <a:lnTo>
                  <a:pt x="4769209" y="2057262"/>
                </a:lnTo>
                <a:lnTo>
                  <a:pt x="4773529" y="2051030"/>
                </a:lnTo>
                <a:lnTo>
                  <a:pt x="4775033" y="2043628"/>
                </a:lnTo>
                <a:lnTo>
                  <a:pt x="4773656" y="2036456"/>
                </a:lnTo>
                <a:lnTo>
                  <a:pt x="4769707" y="2030323"/>
                </a:lnTo>
                <a:lnTo>
                  <a:pt x="4763496" y="2026036"/>
                </a:lnTo>
                <a:lnTo>
                  <a:pt x="4745967" y="2018545"/>
                </a:lnTo>
                <a:close/>
              </a:path>
              <a:path w="4843780" h="2089150">
                <a:moveTo>
                  <a:pt x="4760956" y="1983504"/>
                </a:moveTo>
                <a:lnTo>
                  <a:pt x="4745967" y="2018545"/>
                </a:lnTo>
                <a:lnTo>
                  <a:pt x="4763496" y="2026036"/>
                </a:lnTo>
                <a:lnTo>
                  <a:pt x="4769707" y="2030323"/>
                </a:lnTo>
                <a:lnTo>
                  <a:pt x="4773656" y="2036456"/>
                </a:lnTo>
                <a:lnTo>
                  <a:pt x="4775033" y="2043628"/>
                </a:lnTo>
                <a:lnTo>
                  <a:pt x="4773529" y="2051030"/>
                </a:lnTo>
                <a:lnTo>
                  <a:pt x="4769209" y="2057262"/>
                </a:lnTo>
                <a:lnTo>
                  <a:pt x="4763067" y="2061228"/>
                </a:lnTo>
                <a:lnTo>
                  <a:pt x="4755901" y="2062603"/>
                </a:lnTo>
                <a:lnTo>
                  <a:pt x="4827945" y="2062603"/>
                </a:lnTo>
                <a:lnTo>
                  <a:pt x="4760956" y="1983504"/>
                </a:lnTo>
                <a:close/>
              </a:path>
              <a:path w="4843780" h="2089150">
                <a:moveTo>
                  <a:pt x="19131" y="0"/>
                </a:moveTo>
                <a:lnTo>
                  <a:pt x="11965" y="1377"/>
                </a:lnTo>
                <a:lnTo>
                  <a:pt x="5824" y="5326"/>
                </a:lnTo>
                <a:lnTo>
                  <a:pt x="1504" y="11537"/>
                </a:lnTo>
                <a:lnTo>
                  <a:pt x="0" y="18928"/>
                </a:lnTo>
                <a:lnTo>
                  <a:pt x="1377" y="26094"/>
                </a:lnTo>
                <a:lnTo>
                  <a:pt x="5326" y="32236"/>
                </a:lnTo>
                <a:lnTo>
                  <a:pt x="11537" y="36556"/>
                </a:lnTo>
                <a:lnTo>
                  <a:pt x="4730984" y="2053573"/>
                </a:lnTo>
                <a:lnTo>
                  <a:pt x="4745967" y="2018545"/>
                </a:lnTo>
                <a:lnTo>
                  <a:pt x="26523" y="1504"/>
                </a:lnTo>
                <a:lnTo>
                  <a:pt x="19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64029" y="573786"/>
            <a:ext cx="6590030" cy="911860"/>
          </a:xfrm>
          <a:custGeom>
            <a:avLst/>
            <a:gdLst/>
            <a:ahLst/>
            <a:cxnLst/>
            <a:rect l="l" t="t" r="r" b="b"/>
            <a:pathLst>
              <a:path w="6590030" h="911860">
                <a:moveTo>
                  <a:pt x="0" y="911351"/>
                </a:moveTo>
                <a:lnTo>
                  <a:pt x="6589776" y="911351"/>
                </a:lnTo>
                <a:lnTo>
                  <a:pt x="6589776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4029" y="573786"/>
            <a:ext cx="6590030" cy="911860"/>
          </a:xfrm>
          <a:custGeom>
            <a:avLst/>
            <a:gdLst/>
            <a:ahLst/>
            <a:cxnLst/>
            <a:rect l="l" t="t" r="r" b="b"/>
            <a:pathLst>
              <a:path w="6590030" h="911860">
                <a:moveTo>
                  <a:pt x="0" y="911351"/>
                </a:moveTo>
                <a:lnTo>
                  <a:pt x="6589776" y="911351"/>
                </a:lnTo>
                <a:lnTo>
                  <a:pt x="6589776" y="0"/>
                </a:lnTo>
                <a:lnTo>
                  <a:pt x="0" y="0"/>
                </a:lnTo>
                <a:lnTo>
                  <a:pt x="0" y="91135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9914" y="594436"/>
            <a:ext cx="539750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dirty="0">
                <a:solidFill>
                  <a:srgbClr val="FFFFFF"/>
                </a:solidFill>
                <a:latin typeface="Century Gothic"/>
                <a:cs typeface="Century Gothic"/>
              </a:rPr>
              <a:t>E-MÜFREDAT</a:t>
            </a:r>
            <a:r>
              <a:rPr sz="4200" b="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b="0" dirty="0">
                <a:solidFill>
                  <a:srgbClr val="FFFFFF"/>
                </a:solidFill>
                <a:latin typeface="Century Gothic"/>
                <a:cs typeface="Century Gothic"/>
              </a:rPr>
              <a:t>PROJESİ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2066" y="1789938"/>
            <a:ext cx="5617845" cy="3708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811">
            <a:solidFill>
              <a:srgbClr val="4B7C6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Eğitim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Yönetim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Bilgi Sistemini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oluşturan</a:t>
            </a:r>
            <a:r>
              <a:rPr sz="1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modülleri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074" y="2667761"/>
            <a:ext cx="2188845" cy="3708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812">
            <a:solidFill>
              <a:srgbClr val="800C0A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376555" indent="-287020">
              <a:lnSpc>
                <a:spcPct val="100000"/>
              </a:lnSpc>
              <a:spcBef>
                <a:spcPts val="325"/>
              </a:spcBef>
              <a:buFont typeface="Wingdings"/>
              <a:buChar char=""/>
              <a:tabLst>
                <a:tab pos="37655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-Müfredat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3074" y="4036314"/>
            <a:ext cx="2188845" cy="36893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812">
            <a:solidFill>
              <a:srgbClr val="800C0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6555" indent="-287020">
              <a:lnSpc>
                <a:spcPct val="100000"/>
              </a:lnSpc>
              <a:spcBef>
                <a:spcPts val="320"/>
              </a:spcBef>
              <a:buFont typeface="Wingdings"/>
              <a:buChar char=""/>
              <a:tabLst>
                <a:tab pos="37655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Kitap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İnceleme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3074" y="5459729"/>
            <a:ext cx="2188845" cy="3708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812">
            <a:solidFill>
              <a:srgbClr val="800C0A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376555" indent="-287020">
              <a:lnSpc>
                <a:spcPct val="100000"/>
              </a:lnSpc>
              <a:spcBef>
                <a:spcPts val="330"/>
              </a:spcBef>
              <a:buFont typeface="Wingdings"/>
              <a:buChar char=""/>
              <a:tabLst>
                <a:tab pos="376555" algn="l"/>
              </a:tabLst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Yıllık</a:t>
            </a:r>
            <a:r>
              <a:rPr sz="1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Plan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55591" y="2348483"/>
            <a:ext cx="1440180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5591" y="3572255"/>
            <a:ext cx="1440180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55591" y="4797552"/>
            <a:ext cx="1496567" cy="1367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1196339"/>
            <a:ext cx="8418576" cy="1728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043" y="3410711"/>
            <a:ext cx="8435340" cy="183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" y="3392423"/>
            <a:ext cx="8508492" cy="1926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3429000"/>
            <a:ext cx="8351520" cy="1754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" y="3429000"/>
            <a:ext cx="8351520" cy="1754505"/>
          </a:xfrm>
          <a:custGeom>
            <a:avLst/>
            <a:gdLst/>
            <a:ahLst/>
            <a:cxnLst/>
            <a:rect l="l" t="t" r="r" b="b"/>
            <a:pathLst>
              <a:path w="8351520" h="1754504">
                <a:moveTo>
                  <a:pt x="0" y="1754124"/>
                </a:moveTo>
                <a:lnTo>
                  <a:pt x="8351520" y="1754124"/>
                </a:lnTo>
                <a:lnTo>
                  <a:pt x="8351520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9144">
            <a:solidFill>
              <a:srgbClr val="6AA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4370" y="3461384"/>
            <a:ext cx="81978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Tahoma"/>
                <a:cs typeface="Tahoma"/>
              </a:rPr>
              <a:t>Oluşturulan kurulların </a:t>
            </a:r>
            <a:r>
              <a:rPr sz="1800" dirty="0">
                <a:latin typeface="Tahoma"/>
                <a:cs typeface="Tahoma"/>
              </a:rPr>
              <a:t>gündemlerini </a:t>
            </a:r>
            <a:r>
              <a:rPr sz="1800" spc="-5" dirty="0">
                <a:latin typeface="Tahoma"/>
                <a:cs typeface="Tahoma"/>
              </a:rPr>
              <a:t>ve </a:t>
            </a:r>
            <a:r>
              <a:rPr sz="1800" dirty="0">
                <a:latin typeface="Tahoma"/>
                <a:cs typeface="Tahoma"/>
              </a:rPr>
              <a:t>kurula </a:t>
            </a:r>
            <a:r>
              <a:rPr sz="1800" spc="-5" dirty="0">
                <a:latin typeface="Tahoma"/>
                <a:cs typeface="Tahoma"/>
              </a:rPr>
              <a:t>katılacak </a:t>
            </a:r>
            <a:r>
              <a:rPr sz="1800" dirty="0">
                <a:latin typeface="Tahoma"/>
                <a:cs typeface="Tahoma"/>
              </a:rPr>
              <a:t>personel </a:t>
            </a:r>
            <a:r>
              <a:rPr sz="1800" spc="-5" dirty="0">
                <a:latin typeface="Tahoma"/>
                <a:cs typeface="Tahoma"/>
              </a:rPr>
              <a:t>listesini  </a:t>
            </a:r>
            <a:r>
              <a:rPr sz="1800" dirty="0">
                <a:latin typeface="Tahoma"/>
                <a:cs typeface="Tahoma"/>
              </a:rPr>
              <a:t>girmek </a:t>
            </a:r>
            <a:r>
              <a:rPr sz="1800" spc="-5" dirty="0">
                <a:latin typeface="Tahoma"/>
                <a:cs typeface="Tahoma"/>
              </a:rPr>
              <a:t>için listeden </a:t>
            </a:r>
            <a:r>
              <a:rPr sz="1800" dirty="0">
                <a:latin typeface="Tahoma"/>
                <a:cs typeface="Tahoma"/>
              </a:rPr>
              <a:t>istenen </a:t>
            </a:r>
            <a:r>
              <a:rPr sz="1800" spc="-5" dirty="0">
                <a:latin typeface="Tahoma"/>
                <a:cs typeface="Tahoma"/>
              </a:rPr>
              <a:t>kurula </a:t>
            </a:r>
            <a:r>
              <a:rPr sz="1800" dirty="0">
                <a:latin typeface="Tahoma"/>
                <a:cs typeface="Tahoma"/>
              </a:rPr>
              <a:t>ait </a:t>
            </a:r>
            <a:r>
              <a:rPr sz="1800" spc="-5" dirty="0">
                <a:latin typeface="Tahoma"/>
                <a:cs typeface="Tahoma"/>
              </a:rPr>
              <a:t>kurul </a:t>
            </a:r>
            <a:r>
              <a:rPr sz="1800" dirty="0">
                <a:latin typeface="Tahoma"/>
                <a:cs typeface="Tahoma"/>
              </a:rPr>
              <a:t>adının </a:t>
            </a:r>
            <a:r>
              <a:rPr sz="1800" spc="-5" dirty="0">
                <a:latin typeface="Tahoma"/>
                <a:cs typeface="Tahoma"/>
              </a:rPr>
              <a:t>hemen solunda yer alan  </a:t>
            </a:r>
            <a:r>
              <a:rPr sz="1800" b="1" spc="-5" dirty="0">
                <a:latin typeface="Tahoma"/>
                <a:cs typeface="Tahoma"/>
              </a:rPr>
              <a:t>“Düzelt” </a:t>
            </a:r>
            <a:r>
              <a:rPr sz="1800" spc="-5" dirty="0">
                <a:latin typeface="Tahoma"/>
                <a:cs typeface="Tahoma"/>
              </a:rPr>
              <a:t>düğmesine </a:t>
            </a:r>
            <a:r>
              <a:rPr sz="1800" dirty="0">
                <a:latin typeface="Tahoma"/>
                <a:cs typeface="Tahoma"/>
              </a:rPr>
              <a:t>basılması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gerekmektedir.</a:t>
            </a:r>
            <a:endParaRPr sz="1800">
              <a:latin typeface="Tahoma"/>
              <a:cs typeface="Tahoma"/>
            </a:endParaRPr>
          </a:p>
          <a:p>
            <a:pPr marL="299085" marR="5080" indent="-286385" algn="just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dirty="0">
                <a:latin typeface="Tahoma"/>
                <a:cs typeface="Tahoma"/>
              </a:rPr>
              <a:t>Bu </a:t>
            </a:r>
            <a:r>
              <a:rPr sz="1800" spc="-5" dirty="0">
                <a:latin typeface="Tahoma"/>
                <a:cs typeface="Tahoma"/>
              </a:rPr>
              <a:t>düğmeye basıldığında </a:t>
            </a:r>
            <a:r>
              <a:rPr sz="1800" b="1" spc="-5" dirty="0">
                <a:latin typeface="Tahoma"/>
                <a:cs typeface="Tahoma"/>
              </a:rPr>
              <a:t>“Yönetmelik </a:t>
            </a:r>
            <a:r>
              <a:rPr sz="1800" b="1" dirty="0">
                <a:latin typeface="Tahoma"/>
                <a:cs typeface="Tahoma"/>
              </a:rPr>
              <a:t>ve </a:t>
            </a:r>
            <a:r>
              <a:rPr sz="1800" b="1" spc="-5" dirty="0">
                <a:latin typeface="Tahoma"/>
                <a:cs typeface="Tahoma"/>
              </a:rPr>
              <a:t>Yönergede Mevcut Olan  Gündem </a:t>
            </a:r>
            <a:r>
              <a:rPr sz="1800" b="1" dirty="0">
                <a:latin typeface="Tahoma"/>
                <a:cs typeface="Tahoma"/>
              </a:rPr>
              <a:t>Maddeleri” </a:t>
            </a:r>
            <a:r>
              <a:rPr sz="1800" dirty="0">
                <a:latin typeface="Tahoma"/>
                <a:cs typeface="Tahoma"/>
              </a:rPr>
              <a:t>ile </a:t>
            </a:r>
            <a:r>
              <a:rPr sz="1800" b="1" spc="-5" dirty="0">
                <a:latin typeface="Tahoma"/>
                <a:cs typeface="Tahoma"/>
              </a:rPr>
              <a:t>“Katılımcı Bilgi Girişi” </a:t>
            </a:r>
            <a:r>
              <a:rPr sz="1800" spc="-5" dirty="0">
                <a:latin typeface="Tahoma"/>
                <a:cs typeface="Tahoma"/>
              </a:rPr>
              <a:t>bölümleri  </a:t>
            </a:r>
            <a:r>
              <a:rPr sz="1800" spc="-15" dirty="0">
                <a:latin typeface="Tahoma"/>
                <a:cs typeface="Tahoma"/>
              </a:rPr>
              <a:t>görüntülenmektedir.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9753" y="2277617"/>
            <a:ext cx="288290" cy="433070"/>
          </a:xfrm>
          <a:custGeom>
            <a:avLst/>
            <a:gdLst/>
            <a:ahLst/>
            <a:cxnLst/>
            <a:rect l="l" t="t" r="r" b="b"/>
            <a:pathLst>
              <a:path w="288290" h="433069">
                <a:moveTo>
                  <a:pt x="0" y="432815"/>
                </a:moveTo>
                <a:lnTo>
                  <a:pt x="288035" y="432815"/>
                </a:lnTo>
                <a:lnTo>
                  <a:pt x="288035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7234" y="2710433"/>
            <a:ext cx="142240" cy="1315720"/>
          </a:xfrm>
          <a:custGeom>
            <a:avLst/>
            <a:gdLst/>
            <a:ahLst/>
            <a:cxnLst/>
            <a:rect l="l" t="t" r="r" b="b"/>
            <a:pathLst>
              <a:path w="142240" h="1315720">
                <a:moveTo>
                  <a:pt x="76087" y="113114"/>
                </a:moveTo>
                <a:lnTo>
                  <a:pt x="38043" y="115231"/>
                </a:lnTo>
                <a:lnTo>
                  <a:pt x="103708" y="1297177"/>
                </a:lnTo>
                <a:lnTo>
                  <a:pt x="123786" y="1315211"/>
                </a:lnTo>
                <a:lnTo>
                  <a:pt x="131101" y="1313273"/>
                </a:lnTo>
                <a:lnTo>
                  <a:pt x="136913" y="1308846"/>
                </a:lnTo>
                <a:lnTo>
                  <a:pt x="140662" y="1302585"/>
                </a:lnTo>
                <a:lnTo>
                  <a:pt x="141782" y="1295145"/>
                </a:lnTo>
                <a:lnTo>
                  <a:pt x="76087" y="113114"/>
                </a:lnTo>
                <a:close/>
              </a:path>
              <a:path w="142240" h="1315720">
                <a:moveTo>
                  <a:pt x="50723" y="0"/>
                </a:moveTo>
                <a:lnTo>
                  <a:pt x="0" y="117348"/>
                </a:lnTo>
                <a:lnTo>
                  <a:pt x="38043" y="115231"/>
                </a:lnTo>
                <a:lnTo>
                  <a:pt x="36982" y="96138"/>
                </a:lnTo>
                <a:lnTo>
                  <a:pt x="38066" y="88646"/>
                </a:lnTo>
                <a:lnTo>
                  <a:pt x="41809" y="82391"/>
                </a:lnTo>
                <a:lnTo>
                  <a:pt x="47631" y="77993"/>
                </a:lnTo>
                <a:lnTo>
                  <a:pt x="54952" y="76073"/>
                </a:lnTo>
                <a:lnTo>
                  <a:pt x="94174" y="76073"/>
                </a:lnTo>
                <a:lnTo>
                  <a:pt x="50723" y="0"/>
                </a:lnTo>
                <a:close/>
              </a:path>
              <a:path w="142240" h="1315720">
                <a:moveTo>
                  <a:pt x="54952" y="76073"/>
                </a:moveTo>
                <a:lnTo>
                  <a:pt x="47631" y="77993"/>
                </a:lnTo>
                <a:lnTo>
                  <a:pt x="41809" y="82391"/>
                </a:lnTo>
                <a:lnTo>
                  <a:pt x="38066" y="88646"/>
                </a:lnTo>
                <a:lnTo>
                  <a:pt x="36982" y="96138"/>
                </a:lnTo>
                <a:lnTo>
                  <a:pt x="38043" y="115231"/>
                </a:lnTo>
                <a:lnTo>
                  <a:pt x="76087" y="113114"/>
                </a:lnTo>
                <a:lnTo>
                  <a:pt x="75031" y="94106"/>
                </a:lnTo>
                <a:lnTo>
                  <a:pt x="73124" y="86752"/>
                </a:lnTo>
                <a:lnTo>
                  <a:pt x="68711" y="80899"/>
                </a:lnTo>
                <a:lnTo>
                  <a:pt x="62438" y="77140"/>
                </a:lnTo>
                <a:lnTo>
                  <a:pt x="54952" y="76073"/>
                </a:lnTo>
                <a:close/>
              </a:path>
              <a:path w="142240" h="1315720">
                <a:moveTo>
                  <a:pt x="94174" y="76073"/>
                </a:moveTo>
                <a:lnTo>
                  <a:pt x="54952" y="76073"/>
                </a:lnTo>
                <a:lnTo>
                  <a:pt x="62438" y="77140"/>
                </a:lnTo>
                <a:lnTo>
                  <a:pt x="68711" y="80899"/>
                </a:lnTo>
                <a:lnTo>
                  <a:pt x="73124" y="86752"/>
                </a:lnTo>
                <a:lnTo>
                  <a:pt x="75031" y="94106"/>
                </a:lnTo>
                <a:lnTo>
                  <a:pt x="76087" y="113114"/>
                </a:lnTo>
                <a:lnTo>
                  <a:pt x="114122" y="110998"/>
                </a:lnTo>
                <a:lnTo>
                  <a:pt x="94174" y="7607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7826"/>
            <a:ext cx="5401056" cy="6609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5840" y="170687"/>
            <a:ext cx="4187952" cy="405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3835" y="152400"/>
            <a:ext cx="4261104" cy="4120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0035" y="188976"/>
            <a:ext cx="4104132" cy="3970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60035" y="188976"/>
            <a:ext cx="4104640" cy="3970020"/>
          </a:xfrm>
          <a:custGeom>
            <a:avLst/>
            <a:gdLst/>
            <a:ahLst/>
            <a:cxnLst/>
            <a:rect l="l" t="t" r="r" b="b"/>
            <a:pathLst>
              <a:path w="4104640" h="3970020">
                <a:moveTo>
                  <a:pt x="0" y="3970020"/>
                </a:moveTo>
                <a:lnTo>
                  <a:pt x="4104132" y="3970020"/>
                </a:lnTo>
                <a:lnTo>
                  <a:pt x="4104132" y="0"/>
                </a:lnTo>
                <a:lnTo>
                  <a:pt x="0" y="0"/>
                </a:lnTo>
                <a:lnTo>
                  <a:pt x="0" y="3970020"/>
                </a:lnTo>
                <a:close/>
              </a:path>
            </a:pathLst>
          </a:custGeom>
          <a:ln w="9143">
            <a:solidFill>
              <a:srgbClr val="6AA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39665" y="220471"/>
            <a:ext cx="1133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10" dirty="0">
                <a:latin typeface="Tahoma"/>
                <a:cs typeface="Tahoma"/>
              </a:rPr>
              <a:t>Kurulda  </a:t>
            </a:r>
            <a:r>
              <a:rPr sz="1800" dirty="0">
                <a:latin typeface="Tahoma"/>
                <a:cs typeface="Tahoma"/>
              </a:rPr>
              <a:t>gü</a:t>
            </a:r>
            <a:r>
              <a:rPr sz="1800" spc="0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dem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1265" y="220471"/>
            <a:ext cx="257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  <a:tabLst>
                <a:tab pos="1270000" algn="l"/>
                <a:tab pos="1588770" algn="l"/>
              </a:tabLst>
            </a:pPr>
            <a:r>
              <a:rPr sz="1800" dirty="0">
                <a:latin typeface="Tahoma"/>
                <a:cs typeface="Tahoma"/>
              </a:rPr>
              <a:t>gö</a:t>
            </a:r>
            <a:r>
              <a:rPr sz="1800" spc="0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ü</a:t>
            </a:r>
            <a:r>
              <a:rPr sz="1800" spc="-10" dirty="0">
                <a:latin typeface="Tahoma"/>
                <a:cs typeface="Tahoma"/>
              </a:rPr>
              <a:t>ş</a:t>
            </a:r>
            <a:r>
              <a:rPr sz="1800" dirty="0">
                <a:latin typeface="Tahoma"/>
                <a:cs typeface="Tahoma"/>
              </a:rPr>
              <a:t>ülmesi		pl</a:t>
            </a:r>
            <a:r>
              <a:rPr sz="1800" spc="0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nlan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n  maddele</a:t>
            </a:r>
            <a:r>
              <a:rPr sz="1800" spc="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i	</a:t>
            </a:r>
            <a:r>
              <a:rPr sz="1800" spc="-5" dirty="0">
                <a:latin typeface="Tahoma"/>
                <a:cs typeface="Tahoma"/>
              </a:rPr>
              <a:t>yöne</a:t>
            </a:r>
            <a:r>
              <a:rPr sz="1800" spc="5" dirty="0">
                <a:latin typeface="Tahoma"/>
                <a:cs typeface="Tahoma"/>
              </a:rPr>
              <a:t>t</a:t>
            </a:r>
            <a:r>
              <a:rPr sz="1800" dirty="0">
                <a:latin typeface="Tahoma"/>
                <a:cs typeface="Tahoma"/>
              </a:rPr>
              <a:t>mel</a:t>
            </a:r>
            <a:r>
              <a:rPr sz="1800" spc="-10" dirty="0">
                <a:latin typeface="Tahoma"/>
                <a:cs typeface="Tahoma"/>
              </a:rPr>
              <a:t>i</a:t>
            </a:r>
            <a:r>
              <a:rPr sz="1800" spc="-5" dirty="0">
                <a:latin typeface="Tahoma"/>
                <a:cs typeface="Tahoma"/>
              </a:rPr>
              <a:t>kte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9665" y="769365"/>
            <a:ext cx="3949065" cy="2217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98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mevcut </a:t>
            </a:r>
            <a:r>
              <a:rPr sz="1800" spc="-10" dirty="0">
                <a:latin typeface="Tahoma"/>
                <a:cs typeface="Tahoma"/>
              </a:rPr>
              <a:t>olup, </a:t>
            </a:r>
            <a:r>
              <a:rPr sz="1800" spc="-5" dirty="0">
                <a:latin typeface="Tahoma"/>
                <a:cs typeface="Tahoma"/>
              </a:rPr>
              <a:t>ayrıca yazmanıza  gerek kalmadan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listelenmektedir.</a:t>
            </a:r>
            <a:endParaRPr sz="1800">
              <a:latin typeface="Tahoma"/>
              <a:cs typeface="Tahoma"/>
            </a:endParaRPr>
          </a:p>
          <a:p>
            <a:pPr marL="299085" marR="5080" indent="-286385" algn="just">
              <a:lnSpc>
                <a:spcPts val="2160"/>
              </a:lnSpc>
              <a:spcBef>
                <a:spcPts val="45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Century Gothic"/>
                <a:cs typeface="Century Gothic"/>
              </a:rPr>
              <a:t>Kurulda görüşülmesi </a:t>
            </a:r>
            <a:r>
              <a:rPr sz="1800" spc="-10" dirty="0">
                <a:latin typeface="Century Gothic"/>
                <a:cs typeface="Century Gothic"/>
              </a:rPr>
              <a:t>planlanan  </a:t>
            </a:r>
            <a:r>
              <a:rPr sz="1800" dirty="0">
                <a:latin typeface="Century Gothic"/>
                <a:cs typeface="Century Gothic"/>
              </a:rPr>
              <a:t>tüm </a:t>
            </a:r>
            <a:r>
              <a:rPr sz="1800" spc="-5" dirty="0">
                <a:latin typeface="Century Gothic"/>
                <a:cs typeface="Century Gothic"/>
              </a:rPr>
              <a:t>gündem maddeleri  kutucukları işaretlendikten</a:t>
            </a:r>
            <a:r>
              <a:rPr sz="1800" spc="4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sonra</a:t>
            </a:r>
            <a:endParaRPr sz="1800">
              <a:latin typeface="Century Gothic"/>
              <a:cs typeface="Century Gothic"/>
            </a:endParaRPr>
          </a:p>
          <a:p>
            <a:pPr marL="299085" marR="5080" algn="just">
              <a:lnSpc>
                <a:spcPts val="2160"/>
              </a:lnSpc>
              <a:spcBef>
                <a:spcPts val="5"/>
              </a:spcBef>
            </a:pPr>
            <a:r>
              <a:rPr sz="1800" dirty="0">
                <a:latin typeface="Century Gothic"/>
                <a:cs typeface="Century Gothic"/>
              </a:rPr>
              <a:t>üst </a:t>
            </a:r>
            <a:r>
              <a:rPr sz="1800" spc="-10" dirty="0">
                <a:latin typeface="Century Gothic"/>
                <a:cs typeface="Century Gothic"/>
              </a:rPr>
              <a:t>tarafında yer </a:t>
            </a:r>
            <a:r>
              <a:rPr sz="1800" spc="-5" dirty="0">
                <a:latin typeface="Century Gothic"/>
                <a:cs typeface="Century Gothic"/>
              </a:rPr>
              <a:t>alan </a:t>
            </a:r>
            <a:r>
              <a:rPr sz="1800" b="1" spc="-5" dirty="0">
                <a:latin typeface="Century Gothic"/>
                <a:cs typeface="Century Gothic"/>
              </a:rPr>
              <a:t>“Gündem  Ekle +” </a:t>
            </a:r>
            <a:r>
              <a:rPr sz="1800" spc="-5" dirty="0">
                <a:latin typeface="Century Gothic"/>
                <a:cs typeface="Century Gothic"/>
              </a:rPr>
              <a:t>butonuna basılarak  </a:t>
            </a:r>
            <a:r>
              <a:rPr sz="1800" dirty="0">
                <a:latin typeface="Century Gothic"/>
                <a:cs typeface="Century Gothic"/>
              </a:rPr>
              <a:t>seçilmiş </a:t>
            </a:r>
            <a:r>
              <a:rPr sz="1800" spc="-5" dirty="0">
                <a:latin typeface="Century Gothic"/>
                <a:cs typeface="Century Gothic"/>
              </a:rPr>
              <a:t>olan tüm</a:t>
            </a:r>
            <a:r>
              <a:rPr sz="1800" spc="33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gündem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6177" y="2961259"/>
            <a:ext cx="1167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maddeleri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28966" y="2961259"/>
            <a:ext cx="11601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 algn="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entury Gothic"/>
                <a:cs typeface="Century Gothic"/>
              </a:rPr>
              <a:t>“</a:t>
            </a:r>
            <a:r>
              <a:rPr sz="1800" b="1" spc="-5" dirty="0">
                <a:latin typeface="Century Gothic"/>
                <a:cs typeface="Century Gothic"/>
              </a:rPr>
              <a:t>Kur</a:t>
            </a:r>
            <a:r>
              <a:rPr sz="1800" b="1" spc="-15" dirty="0">
                <a:latin typeface="Century Gothic"/>
                <a:cs typeface="Century Gothic"/>
              </a:rPr>
              <a:t>u</a:t>
            </a:r>
            <a:r>
              <a:rPr sz="1800" b="1" dirty="0">
                <a:latin typeface="Century Gothic"/>
                <a:cs typeface="Century Gothic"/>
              </a:rPr>
              <a:t>mca  Gün</a:t>
            </a:r>
            <a:r>
              <a:rPr sz="1800" b="1" spc="-10" dirty="0">
                <a:latin typeface="Century Gothic"/>
                <a:cs typeface="Century Gothic"/>
              </a:rPr>
              <a:t>d</a:t>
            </a:r>
            <a:r>
              <a:rPr sz="1800" b="1" spc="-15" dirty="0">
                <a:latin typeface="Century Gothic"/>
                <a:cs typeface="Century Gothic"/>
              </a:rPr>
              <a:t>e</a:t>
            </a:r>
            <a:r>
              <a:rPr sz="1800" b="1" dirty="0">
                <a:latin typeface="Century Gothic"/>
                <a:cs typeface="Century Gothic"/>
              </a:rPr>
              <a:t>m  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10" dirty="0">
                <a:latin typeface="Century Gothic"/>
                <a:cs typeface="Century Gothic"/>
              </a:rPr>
              <a:t>ö</a:t>
            </a:r>
            <a:r>
              <a:rPr sz="1800" spc="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ümüne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6177" y="3235274"/>
            <a:ext cx="14363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entury Gothic"/>
                <a:cs typeface="Century Gothic"/>
              </a:rPr>
              <a:t>Oluş</a:t>
            </a:r>
            <a:r>
              <a:rPr sz="1800" b="1" spc="-10" dirty="0">
                <a:latin typeface="Century Gothic"/>
                <a:cs typeface="Century Gothic"/>
              </a:rPr>
              <a:t>t</a:t>
            </a:r>
            <a:r>
              <a:rPr sz="1800" b="1" spc="-5" dirty="0">
                <a:latin typeface="Century Gothic"/>
                <a:cs typeface="Century Gothic"/>
              </a:rPr>
              <a:t>urul</a:t>
            </a:r>
            <a:r>
              <a:rPr sz="1800" b="1" spc="-20" dirty="0">
                <a:latin typeface="Century Gothic"/>
                <a:cs typeface="Century Gothic"/>
              </a:rPr>
              <a:t>m</a:t>
            </a:r>
            <a:r>
              <a:rPr sz="1800" b="1" spc="-5" dirty="0">
                <a:latin typeface="Century Gothic"/>
                <a:cs typeface="Century Gothic"/>
              </a:rPr>
              <a:t>uş  </a:t>
            </a:r>
            <a:r>
              <a:rPr sz="1800" b="1" dirty="0">
                <a:latin typeface="Century Gothic"/>
                <a:cs typeface="Century Gothic"/>
              </a:rPr>
              <a:t>Maddeleri”  </a:t>
            </a:r>
            <a:r>
              <a:rPr sz="1800" spc="-10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k</a:t>
            </a:r>
            <a:r>
              <a:rPr sz="1800" spc="0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ene</a:t>
            </a:r>
            <a:r>
              <a:rPr sz="1800" dirty="0">
                <a:latin typeface="Century Gothic"/>
                <a:cs typeface="Century Gothic"/>
              </a:rPr>
              <a:t>c</a:t>
            </a:r>
            <a:r>
              <a:rPr sz="1800" spc="-10" dirty="0">
                <a:latin typeface="Century Gothic"/>
                <a:cs typeface="Century Gothic"/>
              </a:rPr>
              <a:t>e</a:t>
            </a:r>
            <a:r>
              <a:rPr sz="1800" dirty="0">
                <a:latin typeface="Century Gothic"/>
                <a:cs typeface="Century Gothic"/>
              </a:rPr>
              <a:t>k</a:t>
            </a:r>
            <a:r>
              <a:rPr sz="1800" spc="-15" dirty="0">
                <a:latin typeface="Century Gothic"/>
                <a:cs typeface="Century Gothic"/>
              </a:rPr>
              <a:t>t</a:t>
            </a:r>
            <a:r>
              <a:rPr sz="1800" spc="15" dirty="0">
                <a:latin typeface="Century Gothic"/>
                <a:cs typeface="Century Gothic"/>
              </a:rPr>
              <a:t>i</a:t>
            </a:r>
            <a:r>
              <a:rPr sz="1800" dirty="0">
                <a:latin typeface="Century Gothic"/>
                <a:cs typeface="Century Gothic"/>
              </a:rPr>
              <a:t>r.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52066" y="890059"/>
            <a:ext cx="3259454" cy="1117600"/>
          </a:xfrm>
          <a:custGeom>
            <a:avLst/>
            <a:gdLst/>
            <a:ahLst/>
            <a:cxnLst/>
            <a:rect l="l" t="t" r="r" b="b"/>
            <a:pathLst>
              <a:path w="3259454" h="1117600">
                <a:moveTo>
                  <a:pt x="90423" y="1008717"/>
                </a:moveTo>
                <a:lnTo>
                  <a:pt x="0" y="1099141"/>
                </a:lnTo>
                <a:lnTo>
                  <a:pt x="126491" y="1117175"/>
                </a:lnTo>
                <a:lnTo>
                  <a:pt x="116788" y="1087995"/>
                </a:lnTo>
                <a:lnTo>
                  <a:pt x="88854" y="1087995"/>
                </a:lnTo>
                <a:lnTo>
                  <a:pt x="81803" y="1086044"/>
                </a:lnTo>
                <a:lnTo>
                  <a:pt x="76015" y="1081593"/>
                </a:lnTo>
                <a:lnTo>
                  <a:pt x="72262" y="1075011"/>
                </a:lnTo>
                <a:lnTo>
                  <a:pt x="71362" y="1067544"/>
                </a:lnTo>
                <a:lnTo>
                  <a:pt x="73342" y="1060517"/>
                </a:lnTo>
                <a:lnTo>
                  <a:pt x="77799" y="1054705"/>
                </a:lnTo>
                <a:lnTo>
                  <a:pt x="84327" y="1050881"/>
                </a:lnTo>
                <a:lnTo>
                  <a:pt x="102438" y="1044845"/>
                </a:lnTo>
                <a:lnTo>
                  <a:pt x="90423" y="1008717"/>
                </a:lnTo>
                <a:close/>
              </a:path>
              <a:path w="3259454" h="1117600">
                <a:moveTo>
                  <a:pt x="102438" y="1044845"/>
                </a:moveTo>
                <a:lnTo>
                  <a:pt x="84327" y="1050881"/>
                </a:lnTo>
                <a:lnTo>
                  <a:pt x="77799" y="1054705"/>
                </a:lnTo>
                <a:lnTo>
                  <a:pt x="73342" y="1060517"/>
                </a:lnTo>
                <a:lnTo>
                  <a:pt x="71362" y="1067544"/>
                </a:lnTo>
                <a:lnTo>
                  <a:pt x="72262" y="1075011"/>
                </a:lnTo>
                <a:lnTo>
                  <a:pt x="76015" y="1081593"/>
                </a:lnTo>
                <a:lnTo>
                  <a:pt x="81803" y="1086044"/>
                </a:lnTo>
                <a:lnTo>
                  <a:pt x="88854" y="1087995"/>
                </a:lnTo>
                <a:lnTo>
                  <a:pt x="96392" y="1087076"/>
                </a:lnTo>
                <a:lnTo>
                  <a:pt x="114477" y="1081047"/>
                </a:lnTo>
                <a:lnTo>
                  <a:pt x="102438" y="1044845"/>
                </a:lnTo>
                <a:close/>
              </a:path>
              <a:path w="3259454" h="1117600">
                <a:moveTo>
                  <a:pt x="114477" y="1081047"/>
                </a:moveTo>
                <a:lnTo>
                  <a:pt x="96392" y="1087076"/>
                </a:lnTo>
                <a:lnTo>
                  <a:pt x="88854" y="1087995"/>
                </a:lnTo>
                <a:lnTo>
                  <a:pt x="116788" y="1087995"/>
                </a:lnTo>
                <a:lnTo>
                  <a:pt x="114477" y="1081047"/>
                </a:lnTo>
                <a:close/>
              </a:path>
              <a:path w="3259454" h="1117600">
                <a:moveTo>
                  <a:pt x="3241847" y="0"/>
                </a:moveTo>
                <a:lnTo>
                  <a:pt x="3234309" y="972"/>
                </a:lnTo>
                <a:lnTo>
                  <a:pt x="102438" y="1044845"/>
                </a:lnTo>
                <a:lnTo>
                  <a:pt x="114477" y="1081047"/>
                </a:lnTo>
                <a:lnTo>
                  <a:pt x="3246373" y="37040"/>
                </a:lnTo>
                <a:lnTo>
                  <a:pt x="3252956" y="33289"/>
                </a:lnTo>
                <a:lnTo>
                  <a:pt x="3257407" y="27515"/>
                </a:lnTo>
                <a:lnTo>
                  <a:pt x="3259357" y="20502"/>
                </a:lnTo>
                <a:lnTo>
                  <a:pt x="3258438" y="13037"/>
                </a:lnTo>
                <a:lnTo>
                  <a:pt x="3254686" y="6437"/>
                </a:lnTo>
                <a:lnTo>
                  <a:pt x="3248898" y="1956"/>
                </a:lnTo>
                <a:lnTo>
                  <a:pt x="3241847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3516" y="4140708"/>
            <a:ext cx="6780276" cy="2115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82367" y="4122420"/>
            <a:ext cx="6862572" cy="2200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7711" y="4158996"/>
            <a:ext cx="6696456" cy="2031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7711" y="4158996"/>
            <a:ext cx="6696709" cy="2032000"/>
          </a:xfrm>
          <a:custGeom>
            <a:avLst/>
            <a:gdLst/>
            <a:ahLst/>
            <a:cxnLst/>
            <a:rect l="l" t="t" r="r" b="b"/>
            <a:pathLst>
              <a:path w="6696709" h="2032000">
                <a:moveTo>
                  <a:pt x="0" y="2031491"/>
                </a:moveTo>
                <a:lnTo>
                  <a:pt x="6696456" y="2031491"/>
                </a:lnTo>
                <a:lnTo>
                  <a:pt x="6696456" y="0"/>
                </a:lnTo>
                <a:lnTo>
                  <a:pt x="0" y="0"/>
                </a:lnTo>
                <a:lnTo>
                  <a:pt x="0" y="2031491"/>
                </a:lnTo>
                <a:close/>
              </a:path>
            </a:pathLst>
          </a:custGeom>
          <a:ln w="9143">
            <a:solidFill>
              <a:srgbClr val="6AA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46705" y="4188714"/>
            <a:ext cx="243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09" algn="l"/>
                <a:tab pos="1728470" algn="l"/>
              </a:tabLst>
            </a:pP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dirty="0">
                <a:latin typeface="Century Gothic"/>
                <a:cs typeface="Century Gothic"/>
              </a:rPr>
              <a:t>u	</a:t>
            </a:r>
            <a:r>
              <a:rPr sz="1800" spc="-5" dirty="0">
                <a:latin typeface="Century Gothic"/>
                <a:cs typeface="Century Gothic"/>
              </a:rPr>
              <a:t>b</a:t>
            </a:r>
            <a:r>
              <a:rPr sz="1800" spc="-10" dirty="0">
                <a:latin typeface="Century Gothic"/>
                <a:cs typeface="Century Gothic"/>
              </a:rPr>
              <a:t>ö</a:t>
            </a:r>
            <a:r>
              <a:rPr sz="1800" spc="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üm</a:t>
            </a:r>
            <a:r>
              <a:rPr sz="1800" spc="5" dirty="0">
                <a:latin typeface="Century Gothic"/>
                <a:cs typeface="Century Gothic"/>
              </a:rPr>
              <a:t>d</a:t>
            </a:r>
            <a:r>
              <a:rPr sz="1800" dirty="0">
                <a:latin typeface="Century Gothic"/>
                <a:cs typeface="Century Gothic"/>
              </a:rPr>
              <a:t>e	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5" dirty="0">
                <a:latin typeface="Century Gothic"/>
                <a:cs typeface="Century Gothic"/>
              </a:rPr>
              <a:t>y</a:t>
            </a:r>
            <a:r>
              <a:rPr sz="1800" spc="-10" dirty="0">
                <a:latin typeface="Century Gothic"/>
                <a:cs typeface="Century Gothic"/>
              </a:rPr>
              <a:t>r</a:t>
            </a:r>
            <a:r>
              <a:rPr sz="1800" spc="5" dirty="0">
                <a:latin typeface="Century Gothic"/>
                <a:cs typeface="Century Gothic"/>
              </a:rPr>
              <a:t>ı</a:t>
            </a:r>
            <a:r>
              <a:rPr sz="1800" dirty="0">
                <a:latin typeface="Century Gothic"/>
                <a:cs typeface="Century Gothic"/>
              </a:rPr>
              <a:t>ca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76240" y="4188714"/>
            <a:ext cx="982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k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spc="-15" dirty="0">
                <a:latin typeface="Century Gothic"/>
                <a:cs typeface="Century Gothic"/>
              </a:rPr>
              <a:t>r</a:t>
            </a:r>
            <a:r>
              <a:rPr sz="1800" dirty="0">
                <a:latin typeface="Century Gothic"/>
                <a:cs typeface="Century Gothic"/>
              </a:rPr>
              <a:t>maş</a:t>
            </a:r>
            <a:r>
              <a:rPr sz="1800" spc="0" dirty="0">
                <a:latin typeface="Century Gothic"/>
                <a:cs typeface="Century Gothic"/>
              </a:rPr>
              <a:t>ı</a:t>
            </a:r>
            <a:r>
              <a:rPr sz="1800" dirty="0">
                <a:latin typeface="Century Gothic"/>
                <a:cs typeface="Century Gothic"/>
              </a:rPr>
              <a:t>k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9721" y="4188714"/>
            <a:ext cx="715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entury Gothic"/>
                <a:cs typeface="Century Gothic"/>
              </a:rPr>
              <a:t>o</a:t>
            </a:r>
            <a:r>
              <a:rPr sz="1800" spc="5" dirty="0">
                <a:latin typeface="Century Gothic"/>
                <a:cs typeface="Century Gothic"/>
              </a:rPr>
              <a:t>l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r</a:t>
            </a:r>
            <a:r>
              <a:rPr sz="1800" spc="-10" dirty="0">
                <a:latin typeface="Century Gothic"/>
                <a:cs typeface="Century Gothic"/>
              </a:rPr>
              <a:t>a</a:t>
            </a:r>
            <a:r>
              <a:rPr sz="1800" dirty="0">
                <a:latin typeface="Century Gothic"/>
                <a:cs typeface="Century Gothic"/>
              </a:rPr>
              <a:t>k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53833" y="4188714"/>
            <a:ext cx="662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g</a:t>
            </a:r>
            <a:r>
              <a:rPr sz="1800" spc="-10" dirty="0">
                <a:latin typeface="Century Gothic"/>
                <a:cs typeface="Century Gothic"/>
              </a:rPr>
              <a:t>e</a:t>
            </a:r>
            <a:r>
              <a:rPr sz="1800" spc="5" dirty="0">
                <a:latin typeface="Century Gothic"/>
                <a:cs typeface="Century Gothic"/>
              </a:rPr>
              <a:t>l</a:t>
            </a:r>
            <a:r>
              <a:rPr sz="1800" dirty="0">
                <a:latin typeface="Century Gothic"/>
                <a:cs typeface="Century Gothic"/>
              </a:rPr>
              <a:t>en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07273" y="4188714"/>
            <a:ext cx="9791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gündem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46705" y="4463033"/>
            <a:ext cx="65424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maddelerinin yerlerini </a:t>
            </a:r>
            <a:r>
              <a:rPr sz="1800" dirty="0">
                <a:latin typeface="Century Gothic"/>
                <a:cs typeface="Century Gothic"/>
              </a:rPr>
              <a:t>de </a:t>
            </a:r>
            <a:r>
              <a:rPr sz="1800" spc="-5" dirty="0">
                <a:latin typeface="Century Gothic"/>
                <a:cs typeface="Century Gothic"/>
              </a:rPr>
              <a:t>değiştirebilirsiniz. Sürükle bırak  </a:t>
            </a:r>
            <a:r>
              <a:rPr sz="1800" spc="-10" dirty="0">
                <a:latin typeface="Century Gothic"/>
                <a:cs typeface="Century Gothic"/>
              </a:rPr>
              <a:t>yaparak </a:t>
            </a:r>
            <a:r>
              <a:rPr sz="1800" spc="-5" dirty="0">
                <a:latin typeface="Century Gothic"/>
                <a:cs typeface="Century Gothic"/>
              </a:rPr>
              <a:t>ya </a:t>
            </a:r>
            <a:r>
              <a:rPr sz="1800" dirty="0">
                <a:latin typeface="Century Gothic"/>
                <a:cs typeface="Century Gothic"/>
              </a:rPr>
              <a:t>da </a:t>
            </a:r>
            <a:r>
              <a:rPr sz="1800" spc="-5" dirty="0">
                <a:latin typeface="Century Gothic"/>
                <a:cs typeface="Century Gothic"/>
              </a:rPr>
              <a:t>kutunun </a:t>
            </a:r>
            <a:r>
              <a:rPr sz="1800" dirty="0">
                <a:latin typeface="Century Gothic"/>
                <a:cs typeface="Century Gothic"/>
              </a:rPr>
              <a:t>hemen </a:t>
            </a:r>
            <a:r>
              <a:rPr sz="1800" spc="-5" dirty="0">
                <a:latin typeface="Century Gothic"/>
                <a:cs typeface="Century Gothic"/>
              </a:rPr>
              <a:t>sol tarafındaki </a:t>
            </a:r>
            <a:r>
              <a:rPr sz="1800" b="1" spc="-10" dirty="0">
                <a:latin typeface="Century Gothic"/>
                <a:cs typeface="Century Gothic"/>
              </a:rPr>
              <a:t>“Yukarı  </a:t>
            </a:r>
            <a:r>
              <a:rPr sz="1800" b="1" spc="-5" dirty="0">
                <a:latin typeface="Century Gothic"/>
                <a:cs typeface="Century Gothic"/>
              </a:rPr>
              <a:t>veya </a:t>
            </a:r>
            <a:r>
              <a:rPr sz="1800" b="1" dirty="0">
                <a:latin typeface="Century Gothic"/>
                <a:cs typeface="Century Gothic"/>
              </a:rPr>
              <a:t>Aşağı Taşı” </a:t>
            </a:r>
            <a:r>
              <a:rPr sz="1800" spc="-5" dirty="0">
                <a:latin typeface="Century Gothic"/>
                <a:cs typeface="Century Gothic"/>
              </a:rPr>
              <a:t>düğmelerini </a:t>
            </a:r>
            <a:r>
              <a:rPr sz="1800" spc="-10" dirty="0">
                <a:latin typeface="Century Gothic"/>
                <a:cs typeface="Century Gothic"/>
              </a:rPr>
              <a:t>kullanarak </a:t>
            </a:r>
            <a:r>
              <a:rPr sz="1800" spc="-5" dirty="0">
                <a:latin typeface="Century Gothic"/>
                <a:cs typeface="Century Gothic"/>
              </a:rPr>
              <a:t>sıralamayı  değiştirebilirsiniz. Görsel olarak sıralamayı değiştirdikten  sonra </a:t>
            </a:r>
            <a:r>
              <a:rPr sz="1800" b="1" dirty="0">
                <a:latin typeface="Century Gothic"/>
                <a:cs typeface="Century Gothic"/>
              </a:rPr>
              <a:t>“Sıralamayı Tekrar Oluştur” </a:t>
            </a:r>
            <a:r>
              <a:rPr sz="1800" spc="-5" dirty="0">
                <a:latin typeface="Century Gothic"/>
                <a:cs typeface="Century Gothic"/>
              </a:rPr>
              <a:t>düğmesine </a:t>
            </a:r>
            <a:r>
              <a:rPr sz="1800" spc="-10" dirty="0">
                <a:latin typeface="Century Gothic"/>
                <a:cs typeface="Century Gothic"/>
              </a:rPr>
              <a:t>basarak </a:t>
            </a:r>
            <a:r>
              <a:rPr sz="1800" spc="-5" dirty="0">
                <a:latin typeface="Century Gothic"/>
                <a:cs typeface="Century Gothic"/>
              </a:rPr>
              <a:t>sıra  numaralarının </a:t>
            </a:r>
            <a:r>
              <a:rPr sz="1800" spc="-10" dirty="0">
                <a:latin typeface="Century Gothic"/>
                <a:cs typeface="Century Gothic"/>
              </a:rPr>
              <a:t>tekrar </a:t>
            </a:r>
            <a:r>
              <a:rPr sz="1800" spc="-5" dirty="0">
                <a:latin typeface="Century Gothic"/>
                <a:cs typeface="Century Gothic"/>
              </a:rPr>
              <a:t>işlenmesi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gerekir.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93442" y="1648205"/>
            <a:ext cx="253365" cy="576580"/>
          </a:xfrm>
          <a:custGeom>
            <a:avLst/>
            <a:gdLst/>
            <a:ahLst/>
            <a:cxnLst/>
            <a:rect l="l" t="t" r="r" b="b"/>
            <a:pathLst>
              <a:path w="253364" h="576580">
                <a:moveTo>
                  <a:pt x="0" y="576072"/>
                </a:moveTo>
                <a:lnTo>
                  <a:pt x="252983" y="576072"/>
                </a:lnTo>
                <a:lnTo>
                  <a:pt x="252983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2750" y="1657350"/>
            <a:ext cx="1440180" cy="288290"/>
          </a:xfrm>
          <a:custGeom>
            <a:avLst/>
            <a:gdLst/>
            <a:ahLst/>
            <a:cxnLst/>
            <a:rect l="l" t="t" r="r" b="b"/>
            <a:pathLst>
              <a:path w="1440179" h="288289">
                <a:moveTo>
                  <a:pt x="0" y="288036"/>
                </a:moveTo>
                <a:lnTo>
                  <a:pt x="1440179" y="288036"/>
                </a:lnTo>
                <a:lnTo>
                  <a:pt x="1440179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30220" y="2224277"/>
            <a:ext cx="627380" cy="2755265"/>
          </a:xfrm>
          <a:custGeom>
            <a:avLst/>
            <a:gdLst/>
            <a:ahLst/>
            <a:cxnLst/>
            <a:rect l="l" t="t" r="r" b="b"/>
            <a:pathLst>
              <a:path w="627380" h="2755265">
                <a:moveTo>
                  <a:pt x="74536" y="107919"/>
                </a:moveTo>
                <a:lnTo>
                  <a:pt x="589788" y="2740279"/>
                </a:lnTo>
                <a:lnTo>
                  <a:pt x="604825" y="2755012"/>
                </a:lnTo>
                <a:lnTo>
                  <a:pt x="612394" y="2754884"/>
                </a:lnTo>
                <a:lnTo>
                  <a:pt x="619339" y="2751907"/>
                </a:lnTo>
                <a:lnTo>
                  <a:pt x="624427" y="2746692"/>
                </a:lnTo>
                <a:lnTo>
                  <a:pt x="627181" y="2739953"/>
                </a:lnTo>
                <a:lnTo>
                  <a:pt x="627126" y="2732405"/>
                </a:lnTo>
                <a:lnTo>
                  <a:pt x="74536" y="107919"/>
                </a:lnTo>
                <a:close/>
              </a:path>
              <a:path w="627380" h="2755265">
                <a:moveTo>
                  <a:pt x="32385" y="0"/>
                </a:moveTo>
                <a:lnTo>
                  <a:pt x="0" y="123571"/>
                </a:lnTo>
                <a:lnTo>
                  <a:pt x="37312" y="115735"/>
                </a:lnTo>
                <a:lnTo>
                  <a:pt x="33401" y="97155"/>
                </a:lnTo>
                <a:lnTo>
                  <a:pt x="33469" y="89281"/>
                </a:lnTo>
                <a:lnTo>
                  <a:pt x="36099" y="82804"/>
                </a:lnTo>
                <a:lnTo>
                  <a:pt x="41187" y="77545"/>
                </a:lnTo>
                <a:lnTo>
                  <a:pt x="48133" y="74549"/>
                </a:lnTo>
                <a:lnTo>
                  <a:pt x="91563" y="74493"/>
                </a:lnTo>
                <a:lnTo>
                  <a:pt x="32385" y="0"/>
                </a:lnTo>
                <a:close/>
              </a:path>
              <a:path w="627380" h="2755265">
                <a:moveTo>
                  <a:pt x="55681" y="74493"/>
                </a:moveTo>
                <a:lnTo>
                  <a:pt x="33401" y="97155"/>
                </a:lnTo>
                <a:lnTo>
                  <a:pt x="37312" y="115735"/>
                </a:lnTo>
                <a:lnTo>
                  <a:pt x="74536" y="107919"/>
                </a:lnTo>
                <a:lnTo>
                  <a:pt x="70612" y="89281"/>
                </a:lnTo>
                <a:lnTo>
                  <a:pt x="67635" y="82335"/>
                </a:lnTo>
                <a:lnTo>
                  <a:pt x="62420" y="77247"/>
                </a:lnTo>
                <a:lnTo>
                  <a:pt x="55681" y="74493"/>
                </a:lnTo>
                <a:close/>
              </a:path>
              <a:path w="627380" h="2755265">
                <a:moveTo>
                  <a:pt x="91563" y="74493"/>
                </a:moveTo>
                <a:lnTo>
                  <a:pt x="55681" y="74493"/>
                </a:lnTo>
                <a:lnTo>
                  <a:pt x="62420" y="77247"/>
                </a:lnTo>
                <a:lnTo>
                  <a:pt x="67635" y="82335"/>
                </a:lnTo>
                <a:lnTo>
                  <a:pt x="70612" y="89281"/>
                </a:lnTo>
                <a:lnTo>
                  <a:pt x="74536" y="107919"/>
                </a:lnTo>
                <a:lnTo>
                  <a:pt x="111887" y="100075"/>
                </a:lnTo>
                <a:lnTo>
                  <a:pt x="91563" y="7449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01211" y="1945385"/>
            <a:ext cx="1208405" cy="3617595"/>
          </a:xfrm>
          <a:custGeom>
            <a:avLst/>
            <a:gdLst/>
            <a:ahLst/>
            <a:cxnLst/>
            <a:rect l="l" t="t" r="r" b="b"/>
            <a:pathLst>
              <a:path w="1208404" h="3617595">
                <a:moveTo>
                  <a:pt x="72557" y="102800"/>
                </a:moveTo>
                <a:lnTo>
                  <a:pt x="36232" y="114597"/>
                </a:lnTo>
                <a:lnTo>
                  <a:pt x="1171066" y="3604005"/>
                </a:lnTo>
                <a:lnTo>
                  <a:pt x="1187551" y="3617150"/>
                </a:lnTo>
                <a:lnTo>
                  <a:pt x="1195070" y="3616325"/>
                </a:lnTo>
                <a:lnTo>
                  <a:pt x="1201672" y="3612574"/>
                </a:lnTo>
                <a:lnTo>
                  <a:pt x="1206166" y="3606800"/>
                </a:lnTo>
                <a:lnTo>
                  <a:pt x="1208160" y="3599787"/>
                </a:lnTo>
                <a:lnTo>
                  <a:pt x="1207262" y="3592322"/>
                </a:lnTo>
                <a:lnTo>
                  <a:pt x="72557" y="102800"/>
                </a:lnTo>
                <a:close/>
              </a:path>
              <a:path w="1208404" h="3617595">
                <a:moveTo>
                  <a:pt x="19050" y="0"/>
                </a:moveTo>
                <a:lnTo>
                  <a:pt x="0" y="126364"/>
                </a:lnTo>
                <a:lnTo>
                  <a:pt x="36232" y="114597"/>
                </a:lnTo>
                <a:lnTo>
                  <a:pt x="30352" y="96519"/>
                </a:lnTo>
                <a:lnTo>
                  <a:pt x="29527" y="88983"/>
                </a:lnTo>
                <a:lnTo>
                  <a:pt x="31559" y="81946"/>
                </a:lnTo>
                <a:lnTo>
                  <a:pt x="36068" y="76196"/>
                </a:lnTo>
                <a:lnTo>
                  <a:pt x="42672" y="72516"/>
                </a:lnTo>
                <a:lnTo>
                  <a:pt x="50137" y="71618"/>
                </a:lnTo>
                <a:lnTo>
                  <a:pt x="89569" y="71618"/>
                </a:lnTo>
                <a:lnTo>
                  <a:pt x="19050" y="0"/>
                </a:lnTo>
                <a:close/>
              </a:path>
              <a:path w="1208404" h="3617595">
                <a:moveTo>
                  <a:pt x="50137" y="71618"/>
                </a:moveTo>
                <a:lnTo>
                  <a:pt x="42672" y="72516"/>
                </a:lnTo>
                <a:lnTo>
                  <a:pt x="36068" y="76196"/>
                </a:lnTo>
                <a:lnTo>
                  <a:pt x="31559" y="81946"/>
                </a:lnTo>
                <a:lnTo>
                  <a:pt x="29527" y="88983"/>
                </a:lnTo>
                <a:lnTo>
                  <a:pt x="30352" y="96519"/>
                </a:lnTo>
                <a:lnTo>
                  <a:pt x="36232" y="114597"/>
                </a:lnTo>
                <a:lnTo>
                  <a:pt x="72557" y="102800"/>
                </a:lnTo>
                <a:lnTo>
                  <a:pt x="66675" y="84709"/>
                </a:lnTo>
                <a:lnTo>
                  <a:pt x="62924" y="78106"/>
                </a:lnTo>
                <a:lnTo>
                  <a:pt x="57150" y="73612"/>
                </a:lnTo>
                <a:lnTo>
                  <a:pt x="50137" y="71618"/>
                </a:lnTo>
                <a:close/>
              </a:path>
              <a:path w="1208404" h="3617595">
                <a:moveTo>
                  <a:pt x="89569" y="71618"/>
                </a:moveTo>
                <a:lnTo>
                  <a:pt x="50137" y="71618"/>
                </a:lnTo>
                <a:lnTo>
                  <a:pt x="57150" y="73612"/>
                </a:lnTo>
                <a:lnTo>
                  <a:pt x="62924" y="78106"/>
                </a:lnTo>
                <a:lnTo>
                  <a:pt x="66675" y="84709"/>
                </a:lnTo>
                <a:lnTo>
                  <a:pt x="72557" y="102800"/>
                </a:lnTo>
                <a:lnTo>
                  <a:pt x="108712" y="91059"/>
                </a:lnTo>
                <a:lnTo>
                  <a:pt x="89569" y="71618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2363754"/>
            <a:ext cx="8424766" cy="2288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332231"/>
            <a:ext cx="8424672" cy="2031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1459" y="332231"/>
            <a:ext cx="8425180" cy="2032000"/>
          </a:xfrm>
          <a:prstGeom prst="rect">
            <a:avLst/>
          </a:prstGeom>
          <a:ln w="9144">
            <a:solidFill>
              <a:srgbClr val="6AAC9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 marR="83820" algn="just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latin typeface="Century Gothic"/>
                <a:cs typeface="Century Gothic"/>
              </a:rPr>
              <a:t>Yine </a:t>
            </a:r>
            <a:r>
              <a:rPr sz="1800" spc="-10" dirty="0">
                <a:latin typeface="Century Gothic"/>
                <a:cs typeface="Century Gothic"/>
              </a:rPr>
              <a:t>aynı </a:t>
            </a:r>
            <a:r>
              <a:rPr sz="1800" spc="-5" dirty="0">
                <a:latin typeface="Century Gothic"/>
                <a:cs typeface="Century Gothic"/>
              </a:rPr>
              <a:t>şekilde gündemde yer almasını </a:t>
            </a:r>
            <a:r>
              <a:rPr sz="1800" dirty="0">
                <a:latin typeface="Century Gothic"/>
                <a:cs typeface="Century Gothic"/>
              </a:rPr>
              <a:t>istediğiniz </a:t>
            </a:r>
            <a:r>
              <a:rPr sz="1800" spc="-5" dirty="0">
                <a:latin typeface="Century Gothic"/>
                <a:cs typeface="Century Gothic"/>
              </a:rPr>
              <a:t>ancak </a:t>
            </a:r>
            <a:r>
              <a:rPr sz="1800" spc="-10" dirty="0">
                <a:latin typeface="Century Gothic"/>
                <a:cs typeface="Century Gothic"/>
              </a:rPr>
              <a:t>sonrasında </a:t>
            </a:r>
            <a:r>
              <a:rPr sz="1800" spc="-5" dirty="0">
                <a:latin typeface="Century Gothic"/>
                <a:cs typeface="Century Gothic"/>
              </a:rPr>
              <a:t>iptal  etmek istediğiniz gündem maddelerini </a:t>
            </a:r>
            <a:r>
              <a:rPr sz="1800" dirty="0">
                <a:latin typeface="Century Gothic"/>
                <a:cs typeface="Century Gothic"/>
              </a:rPr>
              <a:t>de </a:t>
            </a:r>
            <a:r>
              <a:rPr sz="1800" spc="-5" dirty="0">
                <a:latin typeface="Century Gothic"/>
                <a:cs typeface="Century Gothic"/>
              </a:rPr>
              <a:t>üzerlerine tıklayarak </a:t>
            </a:r>
            <a:r>
              <a:rPr sz="1800" b="1" dirty="0">
                <a:latin typeface="Century Gothic"/>
                <a:cs typeface="Century Gothic"/>
              </a:rPr>
              <a:t>“Seçili  Gündemi </a:t>
            </a:r>
            <a:r>
              <a:rPr sz="1800" b="1" spc="-5" dirty="0">
                <a:latin typeface="Century Gothic"/>
                <a:cs typeface="Century Gothic"/>
              </a:rPr>
              <a:t>Sil </a:t>
            </a:r>
            <a:r>
              <a:rPr sz="1800" b="1" dirty="0">
                <a:latin typeface="Century Gothic"/>
                <a:cs typeface="Century Gothic"/>
              </a:rPr>
              <a:t>-” </a:t>
            </a:r>
            <a:r>
              <a:rPr sz="1800" spc="-5" dirty="0">
                <a:latin typeface="Century Gothic"/>
                <a:cs typeface="Century Gothic"/>
              </a:rPr>
              <a:t>düğmesi </a:t>
            </a:r>
            <a:r>
              <a:rPr sz="1800" spc="0" dirty="0">
                <a:latin typeface="Century Gothic"/>
                <a:cs typeface="Century Gothic"/>
              </a:rPr>
              <a:t>ile </a:t>
            </a:r>
            <a:r>
              <a:rPr sz="1800" spc="-5" dirty="0">
                <a:latin typeface="Century Gothic"/>
                <a:cs typeface="Century Gothic"/>
              </a:rPr>
              <a:t>gündem listesinden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kaldırabilirsiniz.</a:t>
            </a:r>
            <a:endParaRPr sz="1800">
              <a:latin typeface="Century Gothic"/>
              <a:cs typeface="Century Gothic"/>
            </a:endParaRPr>
          </a:p>
          <a:p>
            <a:pPr marL="90805" marR="81915" algn="just">
              <a:lnSpc>
                <a:spcPct val="100000"/>
              </a:lnSpc>
            </a:pPr>
            <a:r>
              <a:rPr sz="1800" spc="-5" dirty="0">
                <a:latin typeface="Century Gothic"/>
                <a:cs typeface="Century Gothic"/>
              </a:rPr>
              <a:t>Yönetmelikte </a:t>
            </a:r>
            <a:r>
              <a:rPr sz="1800" spc="-10" dirty="0">
                <a:latin typeface="Century Gothic"/>
                <a:cs typeface="Century Gothic"/>
              </a:rPr>
              <a:t>yer </a:t>
            </a:r>
            <a:r>
              <a:rPr sz="1800" spc="-5" dirty="0">
                <a:latin typeface="Century Gothic"/>
                <a:cs typeface="Century Gothic"/>
              </a:rPr>
              <a:t>almamasına rağmen kurum olarak gündeme </a:t>
            </a:r>
            <a:r>
              <a:rPr sz="1800" dirty="0">
                <a:latin typeface="Century Gothic"/>
                <a:cs typeface="Century Gothic"/>
              </a:rPr>
              <a:t>getirmek  </a:t>
            </a:r>
            <a:r>
              <a:rPr sz="1800" spc="-5" dirty="0">
                <a:latin typeface="Century Gothic"/>
                <a:cs typeface="Century Gothic"/>
              </a:rPr>
              <a:t>istediğiniz </a:t>
            </a:r>
            <a:r>
              <a:rPr sz="1800" spc="-10" dirty="0">
                <a:latin typeface="Century Gothic"/>
                <a:cs typeface="Century Gothic"/>
              </a:rPr>
              <a:t>sorun </a:t>
            </a:r>
            <a:r>
              <a:rPr sz="1800" dirty="0">
                <a:latin typeface="Century Gothic"/>
                <a:cs typeface="Century Gothic"/>
              </a:rPr>
              <a:t>veya </a:t>
            </a:r>
            <a:r>
              <a:rPr sz="1800" spc="-5" dirty="0">
                <a:latin typeface="Century Gothic"/>
                <a:cs typeface="Century Gothic"/>
              </a:rPr>
              <a:t>öneriler </a:t>
            </a:r>
            <a:r>
              <a:rPr sz="1800" dirty="0">
                <a:latin typeface="Century Gothic"/>
                <a:cs typeface="Century Gothic"/>
              </a:rPr>
              <a:t>için ise </a:t>
            </a:r>
            <a:r>
              <a:rPr sz="1800" spc="-5" dirty="0">
                <a:latin typeface="Century Gothic"/>
                <a:cs typeface="Century Gothic"/>
              </a:rPr>
              <a:t>gündem ekleme bölümünün altında  </a:t>
            </a:r>
            <a:r>
              <a:rPr sz="1800" b="1" spc="-5" dirty="0">
                <a:latin typeface="Century Gothic"/>
                <a:cs typeface="Century Gothic"/>
              </a:rPr>
              <a:t>“Yönetmelik ve </a:t>
            </a:r>
            <a:r>
              <a:rPr sz="1800" b="1" spc="-10" dirty="0">
                <a:latin typeface="Century Gothic"/>
                <a:cs typeface="Century Gothic"/>
              </a:rPr>
              <a:t>Yönergede </a:t>
            </a:r>
            <a:r>
              <a:rPr sz="1800" b="1" dirty="0">
                <a:latin typeface="Century Gothic"/>
                <a:cs typeface="Century Gothic"/>
              </a:rPr>
              <a:t>Olmayan Gündem </a:t>
            </a:r>
            <a:r>
              <a:rPr sz="1800" b="1" spc="-5" dirty="0">
                <a:latin typeface="Century Gothic"/>
                <a:cs typeface="Century Gothic"/>
              </a:rPr>
              <a:t>Maddesi” </a:t>
            </a:r>
            <a:r>
              <a:rPr sz="1800" spc="-5" dirty="0">
                <a:latin typeface="Century Gothic"/>
                <a:cs typeface="Century Gothic"/>
              </a:rPr>
              <a:t>kutusu </a:t>
            </a:r>
            <a:r>
              <a:rPr sz="1800" dirty="0">
                <a:latin typeface="Century Gothic"/>
                <a:cs typeface="Century Gothic"/>
              </a:rPr>
              <a:t>içine  </a:t>
            </a:r>
            <a:r>
              <a:rPr sz="1800" spc="-5" dirty="0">
                <a:latin typeface="Century Gothic"/>
                <a:cs typeface="Century Gothic"/>
              </a:rPr>
              <a:t>gündemi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yazabilirsiniz.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263" y="4376928"/>
            <a:ext cx="8508492" cy="2113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6115" y="4357115"/>
            <a:ext cx="8589264" cy="2200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459" y="4395215"/>
            <a:ext cx="8424672" cy="2029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1459" y="4395215"/>
            <a:ext cx="8425180" cy="2030095"/>
          </a:xfrm>
          <a:prstGeom prst="rect">
            <a:avLst/>
          </a:prstGeom>
          <a:ln w="9144">
            <a:solidFill>
              <a:srgbClr val="6AAC90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0805" marR="82550" algn="just">
              <a:lnSpc>
                <a:spcPct val="99900"/>
              </a:lnSpc>
              <a:spcBef>
                <a:spcPts val="350"/>
              </a:spcBef>
            </a:pPr>
            <a:r>
              <a:rPr sz="1800" spc="-5" dirty="0">
                <a:latin typeface="Tahoma"/>
                <a:cs typeface="Tahoma"/>
              </a:rPr>
              <a:t>Gündem de oluşturulduktan </a:t>
            </a:r>
            <a:r>
              <a:rPr sz="1800" spc="-10" dirty="0">
                <a:latin typeface="Tahoma"/>
                <a:cs typeface="Tahoma"/>
              </a:rPr>
              <a:t>sonra </a:t>
            </a:r>
            <a:r>
              <a:rPr sz="1800" spc="-5" dirty="0">
                <a:latin typeface="Tahoma"/>
                <a:cs typeface="Tahoma"/>
              </a:rPr>
              <a:t>kurula katılacak personel seçimi </a:t>
            </a:r>
            <a:r>
              <a:rPr sz="1800" spc="-25" dirty="0">
                <a:latin typeface="Tahoma"/>
                <a:cs typeface="Tahoma"/>
              </a:rPr>
              <a:t>yapılmalıdır.  </a:t>
            </a:r>
            <a:r>
              <a:rPr sz="1800" b="1" spc="-5" dirty="0">
                <a:latin typeface="Tahoma"/>
                <a:cs typeface="Tahoma"/>
              </a:rPr>
              <a:t>“Katılımcı </a:t>
            </a:r>
            <a:r>
              <a:rPr sz="1800" b="1" spc="-10" dirty="0">
                <a:latin typeface="Tahoma"/>
                <a:cs typeface="Tahoma"/>
              </a:rPr>
              <a:t>Bilgi Girişi” </a:t>
            </a:r>
            <a:r>
              <a:rPr sz="1800" spc="-5" dirty="0">
                <a:latin typeface="Tahoma"/>
                <a:cs typeface="Tahoma"/>
              </a:rPr>
              <a:t>bölümünden kurula katılacak </a:t>
            </a:r>
            <a:r>
              <a:rPr sz="1800" dirty="0">
                <a:latin typeface="Tahoma"/>
                <a:cs typeface="Tahoma"/>
              </a:rPr>
              <a:t>personel </a:t>
            </a:r>
            <a:r>
              <a:rPr sz="1800" spc="-5" dirty="0">
                <a:latin typeface="Tahoma"/>
                <a:cs typeface="Tahoma"/>
              </a:rPr>
              <a:t>seçimi </a:t>
            </a:r>
            <a:r>
              <a:rPr sz="1800" spc="-25" dirty="0">
                <a:latin typeface="Tahoma"/>
                <a:cs typeface="Tahoma"/>
              </a:rPr>
              <a:t>yapılabilir.  </a:t>
            </a:r>
            <a:r>
              <a:rPr sz="1800" spc="-5" dirty="0">
                <a:latin typeface="Century Gothic"/>
                <a:cs typeface="Century Gothic"/>
              </a:rPr>
              <a:t>Yine sol </a:t>
            </a:r>
            <a:r>
              <a:rPr sz="1800" spc="-10" dirty="0">
                <a:latin typeface="Century Gothic"/>
                <a:cs typeface="Century Gothic"/>
              </a:rPr>
              <a:t>tarafta </a:t>
            </a:r>
            <a:r>
              <a:rPr sz="1800" spc="-5" dirty="0">
                <a:latin typeface="Century Gothic"/>
                <a:cs typeface="Century Gothic"/>
              </a:rPr>
              <a:t>kurumunuzda </a:t>
            </a:r>
            <a:r>
              <a:rPr sz="1800" spc="-10" dirty="0">
                <a:latin typeface="Century Gothic"/>
                <a:cs typeface="Century Gothic"/>
              </a:rPr>
              <a:t>yer </a:t>
            </a:r>
            <a:r>
              <a:rPr sz="1800" spc="-5" dirty="0">
                <a:latin typeface="Century Gothic"/>
                <a:cs typeface="Century Gothic"/>
              </a:rPr>
              <a:t>alan öğretmen </a:t>
            </a:r>
            <a:r>
              <a:rPr sz="1800" spc="0" dirty="0">
                <a:latin typeface="Century Gothic"/>
                <a:cs typeface="Century Gothic"/>
              </a:rPr>
              <a:t>ve </a:t>
            </a:r>
            <a:r>
              <a:rPr sz="1800" spc="-5" dirty="0">
                <a:latin typeface="Century Gothic"/>
                <a:cs typeface="Century Gothic"/>
              </a:rPr>
              <a:t>yöneticiler MEBBİS  sisteminden otomatik </a:t>
            </a:r>
            <a:r>
              <a:rPr sz="1800" spc="-10" dirty="0">
                <a:latin typeface="Century Gothic"/>
                <a:cs typeface="Century Gothic"/>
              </a:rPr>
              <a:t>olarak </a:t>
            </a:r>
            <a:r>
              <a:rPr sz="1800" spc="-5" dirty="0">
                <a:latin typeface="Century Gothic"/>
                <a:cs typeface="Century Gothic"/>
              </a:rPr>
              <a:t>gelecektir. </a:t>
            </a:r>
            <a:r>
              <a:rPr sz="1800" dirty="0">
                <a:latin typeface="Century Gothic"/>
                <a:cs typeface="Century Gothic"/>
              </a:rPr>
              <a:t>Kurulda </a:t>
            </a:r>
            <a:r>
              <a:rPr sz="1800" spc="-10" dirty="0">
                <a:latin typeface="Century Gothic"/>
                <a:cs typeface="Century Gothic"/>
              </a:rPr>
              <a:t>yer </a:t>
            </a:r>
            <a:r>
              <a:rPr sz="1800" spc="-5" dirty="0">
                <a:latin typeface="Century Gothic"/>
                <a:cs typeface="Century Gothic"/>
              </a:rPr>
              <a:t>almasını istediğiniz  katılımcıların kutucukları işaretlendikten sonra listenin üstünde yer alan  </a:t>
            </a:r>
            <a:r>
              <a:rPr sz="1800" b="1" spc="-5" dirty="0">
                <a:latin typeface="Century Gothic"/>
                <a:cs typeface="Century Gothic"/>
              </a:rPr>
              <a:t>“Katılımcı Ekle +” </a:t>
            </a:r>
            <a:r>
              <a:rPr sz="1800" spc="-5" dirty="0">
                <a:latin typeface="Century Gothic"/>
                <a:cs typeface="Century Gothic"/>
              </a:rPr>
              <a:t>düğmesine basılarak </a:t>
            </a:r>
            <a:r>
              <a:rPr sz="1800" spc="-10" dirty="0">
                <a:latin typeface="Century Gothic"/>
                <a:cs typeface="Century Gothic"/>
              </a:rPr>
              <a:t>sağ taraftaki </a:t>
            </a:r>
            <a:r>
              <a:rPr sz="1800" spc="-5" dirty="0">
                <a:latin typeface="Century Gothic"/>
                <a:cs typeface="Century Gothic"/>
              </a:rPr>
              <a:t>bölüme eklenmesi  sağlanır.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300" y="890016"/>
            <a:ext cx="7915656" cy="514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272" y="780287"/>
            <a:ext cx="8363711" cy="5035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495" y="908303"/>
            <a:ext cx="7831835" cy="5064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495" y="908303"/>
            <a:ext cx="7832090" cy="5064760"/>
          </a:xfrm>
          <a:custGeom>
            <a:avLst/>
            <a:gdLst/>
            <a:ahLst/>
            <a:cxnLst/>
            <a:rect l="l" t="t" r="r" b="b"/>
            <a:pathLst>
              <a:path w="7832090" h="5064760">
                <a:moveTo>
                  <a:pt x="0" y="5064252"/>
                </a:moveTo>
                <a:lnTo>
                  <a:pt x="7831835" y="5064252"/>
                </a:lnTo>
                <a:lnTo>
                  <a:pt x="7831835" y="0"/>
                </a:lnTo>
                <a:lnTo>
                  <a:pt x="0" y="0"/>
                </a:lnTo>
                <a:lnTo>
                  <a:pt x="0" y="5064252"/>
                </a:lnTo>
                <a:close/>
              </a:path>
            </a:pathLst>
          </a:custGeom>
          <a:ln w="9144">
            <a:solidFill>
              <a:srgbClr val="6AA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5153" y="929462"/>
            <a:ext cx="21094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>
                <a:solidFill>
                  <a:srgbClr val="FFFFFF"/>
                </a:solidFill>
                <a:latin typeface="Century Gothic"/>
                <a:cs typeface="Century Gothic"/>
              </a:rPr>
              <a:t>edilmesi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929462"/>
            <a:ext cx="21774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Burada  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reken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7810" y="929462"/>
            <a:ext cx="19913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dikkat  listede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540" y="2209876"/>
            <a:ext cx="334835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6045" algn="l"/>
              </a:tabLst>
            </a:pP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reken	kişi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4553" y="2209876"/>
            <a:ext cx="14992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42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ksa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540" y="2850641"/>
            <a:ext cx="27178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>
                <a:solidFill>
                  <a:srgbClr val="FFFFFF"/>
                </a:solidFill>
                <a:latin typeface="Century Gothic"/>
                <a:cs typeface="Century Gothic"/>
              </a:rPr>
              <a:t>bilglerinde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7204" y="2850641"/>
            <a:ext cx="13906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200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run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1750" y="1570101"/>
            <a:ext cx="1913889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2729" algn="r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olması  m</a:t>
            </a:r>
            <a:r>
              <a:rPr sz="4200" spc="-1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bbis  va</a:t>
            </a:r>
            <a:r>
              <a:rPr sz="4200" spc="-2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dı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r.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540" y="3490417"/>
            <a:ext cx="19030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Me</a:t>
            </a:r>
            <a:r>
              <a:rPr sz="4200" spc="-2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bis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0295" y="3490417"/>
            <a:ext cx="178816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bilgil</a:t>
            </a:r>
            <a:r>
              <a:rPr sz="4200" spc="-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ri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8054" y="3490417"/>
            <a:ext cx="17640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kontr</a:t>
            </a:r>
            <a:r>
              <a:rPr sz="4200" spc="-2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8540" y="4131055"/>
            <a:ext cx="76765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86050" algn="l"/>
                <a:tab pos="4961255" algn="l"/>
              </a:tabLst>
            </a:pP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edile</a:t>
            </a:r>
            <a:r>
              <a:rPr sz="4200" spc="-1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ek	</a:t>
            </a: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il</a:t>
            </a:r>
            <a:r>
              <a:rPr sz="4200" spc="-2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ilini</a:t>
            </a:r>
            <a:r>
              <a:rPr sz="4200" dirty="0">
                <a:solidFill>
                  <a:srgbClr val="FFFFFF"/>
                </a:solidFill>
                <a:latin typeface="Century Gothic"/>
                <a:cs typeface="Century Gothic"/>
              </a:rPr>
              <a:t>n	kayıtlarının  </a:t>
            </a: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düzeltilmesi</a:t>
            </a:r>
            <a:r>
              <a:rPr sz="4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spc="-5" dirty="0">
                <a:solidFill>
                  <a:srgbClr val="FFFFFF"/>
                </a:solidFill>
                <a:latin typeface="Century Gothic"/>
                <a:cs typeface="Century Gothic"/>
              </a:rPr>
              <a:t>gerekir.</a:t>
            </a:r>
            <a:endParaRPr sz="4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99060"/>
            <a:ext cx="8796528" cy="148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" y="0"/>
            <a:ext cx="8776716" cy="1898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" y="117347"/>
            <a:ext cx="8712708" cy="1400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" y="117347"/>
            <a:ext cx="8712835" cy="14008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3103880" marR="414655" indent="-2682875">
              <a:lnSpc>
                <a:spcPct val="100000"/>
              </a:lnSpc>
              <a:spcBef>
                <a:spcPts val="334"/>
              </a:spcBef>
            </a:pPr>
            <a:r>
              <a:rPr sz="4400" spc="-5" dirty="0">
                <a:latin typeface="Tahoma"/>
                <a:cs typeface="Tahoma"/>
              </a:rPr>
              <a:t>Kurul Toplantı Bilgilendirme  İşlemleri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023" y="4719828"/>
            <a:ext cx="8796528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636" y="4693920"/>
            <a:ext cx="8909304" cy="1824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220" y="4738115"/>
            <a:ext cx="8712708" cy="1630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220" y="4738115"/>
            <a:ext cx="8712835" cy="16306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 marR="79375" algn="just">
              <a:lnSpc>
                <a:spcPct val="99800"/>
              </a:lnSpc>
              <a:spcBef>
                <a:spcPts val="360"/>
              </a:spcBef>
            </a:pPr>
            <a:r>
              <a:rPr sz="2000" b="1" spc="-5" dirty="0">
                <a:latin typeface="Tahoma"/>
                <a:cs typeface="Tahoma"/>
              </a:rPr>
              <a:t>“Yönetimsel İşlemler” </a:t>
            </a:r>
            <a:r>
              <a:rPr sz="2000" dirty="0">
                <a:latin typeface="Tahoma"/>
                <a:cs typeface="Tahoma"/>
              </a:rPr>
              <a:t>altındaki </a:t>
            </a:r>
            <a:r>
              <a:rPr sz="2000" b="1" spc="-5" dirty="0">
                <a:latin typeface="Tahoma"/>
                <a:cs typeface="Tahoma"/>
              </a:rPr>
              <a:t>“Eğitim Kurumu İşlemleri” </a:t>
            </a:r>
            <a:r>
              <a:rPr sz="2000" spc="-5" dirty="0">
                <a:latin typeface="Tahoma"/>
                <a:cs typeface="Tahoma"/>
              </a:rPr>
              <a:t>menüsü  </a:t>
            </a:r>
            <a:r>
              <a:rPr sz="2000" dirty="0">
                <a:latin typeface="Tahoma"/>
                <a:cs typeface="Tahoma"/>
              </a:rPr>
              <a:t>altına </a:t>
            </a:r>
            <a:r>
              <a:rPr sz="2000" spc="-5" dirty="0">
                <a:latin typeface="Tahoma"/>
                <a:cs typeface="Tahoma"/>
              </a:rPr>
              <a:t>bulunan </a:t>
            </a:r>
            <a:r>
              <a:rPr sz="2000" b="1" spc="-10" dirty="0">
                <a:latin typeface="Tahoma"/>
                <a:cs typeface="Tahoma"/>
              </a:rPr>
              <a:t>“Kurul </a:t>
            </a:r>
            <a:r>
              <a:rPr sz="2000" b="1" spc="-5" dirty="0">
                <a:latin typeface="Tahoma"/>
                <a:cs typeface="Tahoma"/>
              </a:rPr>
              <a:t>Toplantı Bilgilendirme” </a:t>
            </a:r>
            <a:r>
              <a:rPr sz="2000" spc="-10" dirty="0">
                <a:latin typeface="Tahoma"/>
                <a:cs typeface="Tahoma"/>
              </a:rPr>
              <a:t>ekranı, </a:t>
            </a:r>
            <a:r>
              <a:rPr sz="2000" spc="-5" dirty="0">
                <a:latin typeface="Tahoma"/>
                <a:cs typeface="Tahoma"/>
              </a:rPr>
              <a:t>öğretmenlerin  oluşturulmuş kurulları görmeleri, </a:t>
            </a:r>
            <a:r>
              <a:rPr sz="2000" spc="-10" dirty="0">
                <a:latin typeface="Tahoma"/>
                <a:cs typeface="Tahoma"/>
              </a:rPr>
              <a:t>kurul </a:t>
            </a:r>
            <a:r>
              <a:rPr sz="2000" spc="-5" dirty="0">
                <a:latin typeface="Tahoma"/>
                <a:cs typeface="Tahoma"/>
              </a:rPr>
              <a:t>başkanının kararları girebildiği ve  </a:t>
            </a:r>
            <a:r>
              <a:rPr sz="2000" dirty="0">
                <a:latin typeface="Tahoma"/>
                <a:cs typeface="Tahoma"/>
              </a:rPr>
              <a:t>alınan </a:t>
            </a:r>
            <a:r>
              <a:rPr sz="2000" spc="-5" dirty="0">
                <a:latin typeface="Tahoma"/>
                <a:cs typeface="Tahoma"/>
              </a:rPr>
              <a:t>kurul kararları </a:t>
            </a:r>
            <a:r>
              <a:rPr sz="2000" dirty="0">
                <a:latin typeface="Tahoma"/>
                <a:cs typeface="Tahoma"/>
              </a:rPr>
              <a:t>ile ilgili görüşlerini </a:t>
            </a:r>
            <a:r>
              <a:rPr sz="2000" spc="-5" dirty="0">
                <a:latin typeface="Tahoma"/>
                <a:cs typeface="Tahoma"/>
              </a:rPr>
              <a:t>yazabildikleri </a:t>
            </a:r>
            <a:r>
              <a:rPr sz="2000" spc="-15" dirty="0">
                <a:latin typeface="Tahoma"/>
                <a:cs typeface="Tahoma"/>
              </a:rPr>
              <a:t>veya </a:t>
            </a:r>
            <a:r>
              <a:rPr sz="2000" spc="-5" dirty="0">
                <a:latin typeface="Tahoma"/>
                <a:cs typeface="Tahoma"/>
              </a:rPr>
              <a:t>onay  verebildikleri bir </a:t>
            </a:r>
            <a:r>
              <a:rPr sz="2000" spc="-35" dirty="0">
                <a:latin typeface="Tahoma"/>
                <a:cs typeface="Tahoma"/>
              </a:rPr>
              <a:t>bölümdür. </a:t>
            </a:r>
            <a:r>
              <a:rPr sz="2000" dirty="0">
                <a:latin typeface="Tahoma"/>
                <a:cs typeface="Tahoma"/>
              </a:rPr>
              <a:t>Tüm </a:t>
            </a:r>
            <a:r>
              <a:rPr sz="2000" spc="-5" dirty="0">
                <a:latin typeface="Tahoma"/>
                <a:cs typeface="Tahoma"/>
              </a:rPr>
              <a:t>kurullar </a:t>
            </a:r>
            <a:r>
              <a:rPr sz="2000" dirty="0">
                <a:latin typeface="Tahoma"/>
                <a:cs typeface="Tahoma"/>
              </a:rPr>
              <a:t>için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geçerlidir.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6220" y="1700783"/>
            <a:ext cx="8712708" cy="28498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831" y="2752345"/>
            <a:ext cx="8567928" cy="380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36" y="242315"/>
            <a:ext cx="8796528" cy="2330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47" y="216408"/>
            <a:ext cx="8909304" cy="2433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9831" y="260604"/>
            <a:ext cx="8712708" cy="2246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831" y="260604"/>
            <a:ext cx="8712835" cy="2246630"/>
          </a:xfrm>
          <a:custGeom>
            <a:avLst/>
            <a:gdLst/>
            <a:ahLst/>
            <a:cxnLst/>
            <a:rect l="l" t="t" r="r" b="b"/>
            <a:pathLst>
              <a:path w="8712835" h="2246630">
                <a:moveTo>
                  <a:pt x="0" y="2246376"/>
                </a:moveTo>
                <a:lnTo>
                  <a:pt x="8712708" y="2246376"/>
                </a:lnTo>
                <a:lnTo>
                  <a:pt x="8712708" y="0"/>
                </a:lnTo>
                <a:lnTo>
                  <a:pt x="0" y="0"/>
                </a:lnTo>
                <a:lnTo>
                  <a:pt x="0" y="224637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144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267" y="292353"/>
            <a:ext cx="8558530" cy="21570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Bu </a:t>
            </a:r>
            <a:r>
              <a:rPr sz="2000" spc="-10" dirty="0">
                <a:latin typeface="Tahoma"/>
                <a:cs typeface="Tahoma"/>
              </a:rPr>
              <a:t>ekrana </a:t>
            </a:r>
            <a:r>
              <a:rPr sz="2000" spc="-5" dirty="0">
                <a:latin typeface="Tahoma"/>
                <a:cs typeface="Tahoma"/>
              </a:rPr>
              <a:t>girdiğinizde geçerli </a:t>
            </a:r>
            <a:r>
              <a:rPr sz="2000" dirty="0">
                <a:latin typeface="Tahoma"/>
                <a:cs typeface="Tahoma"/>
              </a:rPr>
              <a:t>dönem otomatik </a:t>
            </a:r>
            <a:r>
              <a:rPr sz="2000" spc="-5" dirty="0">
                <a:latin typeface="Tahoma"/>
                <a:cs typeface="Tahoma"/>
              </a:rPr>
              <a:t>olarak </a:t>
            </a:r>
            <a:r>
              <a:rPr sz="2000" spc="-10" dirty="0">
                <a:latin typeface="Tahoma"/>
                <a:cs typeface="Tahoma"/>
              </a:rPr>
              <a:t>ekrana </a:t>
            </a:r>
            <a:r>
              <a:rPr sz="2000" spc="-30" dirty="0">
                <a:latin typeface="Tahoma"/>
                <a:cs typeface="Tahoma"/>
              </a:rPr>
              <a:t>gelecektir. </a:t>
            </a:r>
            <a:r>
              <a:rPr sz="2000" spc="-20" dirty="0">
                <a:latin typeface="Tahoma"/>
                <a:cs typeface="Tahoma"/>
              </a:rPr>
              <a:t>İş  </a:t>
            </a:r>
            <a:r>
              <a:rPr sz="2000" spc="-5" dirty="0">
                <a:latin typeface="Tahoma"/>
                <a:cs typeface="Tahoma"/>
              </a:rPr>
              <a:t>takvimi seçilmeden herhangi bir </a:t>
            </a:r>
            <a:r>
              <a:rPr sz="2000" dirty="0">
                <a:latin typeface="Tahoma"/>
                <a:cs typeface="Tahoma"/>
              </a:rPr>
              <a:t>işlem </a:t>
            </a:r>
            <a:r>
              <a:rPr sz="2000" spc="-5" dirty="0">
                <a:latin typeface="Tahoma"/>
                <a:cs typeface="Tahoma"/>
              </a:rPr>
              <a:t>yapılamaz. </a:t>
            </a:r>
            <a:r>
              <a:rPr sz="2000" dirty="0">
                <a:latin typeface="Tahoma"/>
                <a:cs typeface="Tahoma"/>
              </a:rPr>
              <a:t>Bu </a:t>
            </a:r>
            <a:r>
              <a:rPr sz="2000" spc="-10" dirty="0">
                <a:latin typeface="Tahoma"/>
                <a:cs typeface="Tahoma"/>
              </a:rPr>
              <a:t>ekrana </a:t>
            </a:r>
            <a:r>
              <a:rPr sz="2000" spc="-5" dirty="0">
                <a:latin typeface="Tahoma"/>
                <a:cs typeface="Tahoma"/>
              </a:rPr>
              <a:t>girildiğinde  kumunuza </a:t>
            </a:r>
            <a:r>
              <a:rPr sz="2000" dirty="0">
                <a:latin typeface="Tahoma"/>
                <a:cs typeface="Tahoma"/>
              </a:rPr>
              <a:t>ait </a:t>
            </a:r>
            <a:r>
              <a:rPr sz="2000" spc="-5" dirty="0">
                <a:latin typeface="Tahoma"/>
                <a:cs typeface="Tahoma"/>
              </a:rPr>
              <a:t>tanımlanmış </a:t>
            </a:r>
            <a:r>
              <a:rPr sz="2000" spc="-10" dirty="0">
                <a:latin typeface="Tahoma"/>
                <a:cs typeface="Tahoma"/>
              </a:rPr>
              <a:t>ve </a:t>
            </a:r>
            <a:r>
              <a:rPr sz="2000" spc="-5" dirty="0">
                <a:latin typeface="Tahoma"/>
                <a:cs typeface="Tahoma"/>
              </a:rPr>
              <a:t>sizin </a:t>
            </a:r>
            <a:r>
              <a:rPr sz="2000" spc="-10" dirty="0">
                <a:latin typeface="Tahoma"/>
                <a:cs typeface="Tahoma"/>
              </a:rPr>
              <a:t>de </a:t>
            </a:r>
            <a:r>
              <a:rPr sz="2000" spc="-5" dirty="0">
                <a:latin typeface="Tahoma"/>
                <a:cs typeface="Tahoma"/>
              </a:rPr>
              <a:t>kurul katılımcı listesinde seçili  olduğunuz kurullar </a:t>
            </a:r>
            <a:r>
              <a:rPr sz="2000" b="1" spc="-5" dirty="0">
                <a:latin typeface="Tahoma"/>
                <a:cs typeface="Tahoma"/>
              </a:rPr>
              <a:t>“Davet Edildiğiniz Toplantılar” </a:t>
            </a:r>
            <a:r>
              <a:rPr sz="2000" spc="-5" dirty="0">
                <a:latin typeface="Tahoma"/>
                <a:cs typeface="Tahoma"/>
              </a:rPr>
              <a:t>bölümünde  </a:t>
            </a:r>
            <a:r>
              <a:rPr sz="2000" spc="-20" dirty="0">
                <a:latin typeface="Tahoma"/>
                <a:cs typeface="Tahoma"/>
              </a:rPr>
              <a:t>listelenecektir. </a:t>
            </a:r>
            <a:r>
              <a:rPr sz="2000" spc="-5" dirty="0">
                <a:latin typeface="Tahoma"/>
                <a:cs typeface="Tahoma"/>
              </a:rPr>
              <a:t>Üzerinde çalışmak istediğiniz kurulun hemen solunda bulunan  </a:t>
            </a:r>
            <a:r>
              <a:rPr sz="2000" b="1" spc="-5" dirty="0">
                <a:latin typeface="Tahoma"/>
                <a:cs typeface="Tahoma"/>
              </a:rPr>
              <a:t>“Düzelt” </a:t>
            </a:r>
            <a:r>
              <a:rPr sz="2000" spc="-10" dirty="0">
                <a:latin typeface="Tahoma"/>
                <a:cs typeface="Tahoma"/>
              </a:rPr>
              <a:t>düğmesine basarak </a:t>
            </a:r>
            <a:r>
              <a:rPr sz="2000" dirty="0">
                <a:latin typeface="Tahoma"/>
                <a:cs typeface="Tahoma"/>
              </a:rPr>
              <a:t>o </a:t>
            </a:r>
            <a:r>
              <a:rPr sz="2000" spc="-5" dirty="0">
                <a:latin typeface="Tahoma"/>
                <a:cs typeface="Tahoma"/>
              </a:rPr>
              <a:t>kurula </a:t>
            </a:r>
            <a:r>
              <a:rPr sz="2000" dirty="0">
                <a:latin typeface="Tahoma"/>
                <a:cs typeface="Tahoma"/>
              </a:rPr>
              <a:t>ait girilmiş </a:t>
            </a:r>
            <a:r>
              <a:rPr sz="2000" spc="-10" dirty="0">
                <a:latin typeface="Tahoma"/>
                <a:cs typeface="Tahoma"/>
              </a:rPr>
              <a:t>gündem, </a:t>
            </a:r>
            <a:r>
              <a:rPr sz="2000" dirty="0">
                <a:latin typeface="Tahoma"/>
                <a:cs typeface="Tahoma"/>
              </a:rPr>
              <a:t>açıklamalar </a:t>
            </a:r>
            <a:r>
              <a:rPr sz="2000" spc="-15" dirty="0">
                <a:latin typeface="Tahoma"/>
                <a:cs typeface="Tahoma"/>
              </a:rPr>
              <a:t>ve </a:t>
            </a:r>
            <a:r>
              <a:rPr sz="2000" spc="59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diğer bilgiler sayfanıza </a:t>
            </a:r>
            <a:r>
              <a:rPr sz="2000" spc="-30" dirty="0">
                <a:latin typeface="Tahoma"/>
                <a:cs typeface="Tahoma"/>
              </a:rPr>
              <a:t>gelecektir.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891" y="530351"/>
            <a:ext cx="8653272" cy="5346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023" y="489204"/>
            <a:ext cx="8825484" cy="5469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88" y="548640"/>
            <a:ext cx="8569452" cy="5262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088" y="548640"/>
            <a:ext cx="8569960" cy="5262880"/>
          </a:xfrm>
          <a:custGeom>
            <a:avLst/>
            <a:gdLst/>
            <a:ahLst/>
            <a:cxnLst/>
            <a:rect l="l" t="t" r="r" b="b"/>
            <a:pathLst>
              <a:path w="8569960" h="5262880">
                <a:moveTo>
                  <a:pt x="0" y="5262372"/>
                </a:moveTo>
                <a:lnTo>
                  <a:pt x="8569452" y="5262372"/>
                </a:lnTo>
                <a:lnTo>
                  <a:pt x="8569452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9144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437" y="580390"/>
            <a:ext cx="841375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Bu </a:t>
            </a:r>
            <a:r>
              <a:rPr sz="2400" spc="-10" dirty="0">
                <a:latin typeface="Tahoma"/>
                <a:cs typeface="Tahoma"/>
              </a:rPr>
              <a:t>ekranda </a:t>
            </a:r>
            <a:r>
              <a:rPr sz="2400" spc="-5" dirty="0">
                <a:latin typeface="Tahoma"/>
                <a:cs typeface="Tahoma"/>
              </a:rPr>
              <a:t>gündem maddeleri, katılımcı, kurul </a:t>
            </a:r>
            <a:r>
              <a:rPr sz="2400" dirty="0">
                <a:latin typeface="Tahoma"/>
                <a:cs typeface="Tahoma"/>
              </a:rPr>
              <a:t>adı, </a:t>
            </a:r>
            <a:r>
              <a:rPr sz="2400" spc="-10" dirty="0">
                <a:latin typeface="Tahoma"/>
                <a:cs typeface="Tahoma"/>
              </a:rPr>
              <a:t>tarihi </a:t>
            </a:r>
            <a:r>
              <a:rPr sz="2400" spc="-20" dirty="0">
                <a:latin typeface="Tahoma"/>
                <a:cs typeface="Tahoma"/>
              </a:rPr>
              <a:t>ve  </a:t>
            </a:r>
            <a:r>
              <a:rPr sz="2400" dirty="0">
                <a:latin typeface="Tahoma"/>
                <a:cs typeface="Tahoma"/>
              </a:rPr>
              <a:t>açıklaması </a:t>
            </a:r>
            <a:r>
              <a:rPr sz="2400" spc="-5" dirty="0">
                <a:latin typeface="Tahoma"/>
                <a:cs typeface="Tahoma"/>
              </a:rPr>
              <a:t>bilgilerinde </a:t>
            </a:r>
            <a:r>
              <a:rPr sz="2400" dirty="0">
                <a:latin typeface="Tahoma"/>
                <a:cs typeface="Tahoma"/>
              </a:rPr>
              <a:t>herhangi bir değişiklik</a:t>
            </a:r>
            <a:r>
              <a:rPr sz="2400" spc="-5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yapılamaz.</a:t>
            </a:r>
            <a:endParaRPr sz="24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30" dirty="0">
                <a:latin typeface="Tahoma"/>
                <a:cs typeface="Tahoma"/>
              </a:rPr>
              <a:t>Toplantıya </a:t>
            </a:r>
            <a:r>
              <a:rPr sz="2400" spc="-5" dirty="0">
                <a:latin typeface="Tahoma"/>
                <a:cs typeface="Tahoma"/>
              </a:rPr>
              <a:t>katılamayacaklar </a:t>
            </a:r>
            <a:r>
              <a:rPr sz="2400" spc="-10" dirty="0">
                <a:latin typeface="Tahoma"/>
                <a:cs typeface="Tahoma"/>
              </a:rPr>
              <a:t>rapor </a:t>
            </a:r>
            <a:r>
              <a:rPr sz="2400" spc="-5" dirty="0">
                <a:latin typeface="Tahoma"/>
                <a:cs typeface="Tahoma"/>
              </a:rPr>
              <a:t>nedeni </a:t>
            </a:r>
            <a:r>
              <a:rPr sz="2400" spc="-20" dirty="0">
                <a:latin typeface="Tahoma"/>
                <a:cs typeface="Tahoma"/>
              </a:rPr>
              <a:t>veya </a:t>
            </a:r>
            <a:r>
              <a:rPr sz="2400" spc="-5" dirty="0">
                <a:latin typeface="Tahoma"/>
                <a:cs typeface="Tahoma"/>
              </a:rPr>
              <a:t>görevli </a:t>
            </a:r>
            <a:r>
              <a:rPr sz="2400" dirty="0">
                <a:latin typeface="Tahoma"/>
                <a:cs typeface="Tahoma"/>
              </a:rPr>
              <a:t>/ izinli  olma </a:t>
            </a:r>
            <a:r>
              <a:rPr sz="2400" spc="-5" dirty="0">
                <a:latin typeface="Tahoma"/>
                <a:cs typeface="Tahoma"/>
              </a:rPr>
              <a:t>durumu </a:t>
            </a:r>
            <a:r>
              <a:rPr sz="2400" spc="-10" dirty="0">
                <a:latin typeface="Tahoma"/>
                <a:cs typeface="Tahoma"/>
              </a:rPr>
              <a:t>varsa </a:t>
            </a:r>
            <a:r>
              <a:rPr sz="2400" spc="-5" dirty="0">
                <a:latin typeface="Tahoma"/>
                <a:cs typeface="Tahoma"/>
              </a:rPr>
              <a:t>bunu toplantı öncesinde </a:t>
            </a:r>
            <a:r>
              <a:rPr sz="2400" dirty="0">
                <a:latin typeface="Tahoma"/>
                <a:cs typeface="Tahoma"/>
              </a:rPr>
              <a:t>bu </a:t>
            </a:r>
            <a:r>
              <a:rPr sz="2400" spc="-10" dirty="0">
                <a:latin typeface="Tahoma"/>
                <a:cs typeface="Tahoma"/>
              </a:rPr>
              <a:t>ekrana girerek  </a:t>
            </a:r>
            <a:r>
              <a:rPr sz="2400" spc="-5" dirty="0">
                <a:latin typeface="Tahoma"/>
                <a:cs typeface="Tahoma"/>
              </a:rPr>
              <a:t>en altta </a:t>
            </a:r>
            <a:r>
              <a:rPr sz="2400" spc="-10" dirty="0">
                <a:latin typeface="Tahoma"/>
                <a:cs typeface="Tahoma"/>
              </a:rPr>
              <a:t>yer </a:t>
            </a:r>
            <a:r>
              <a:rPr sz="2400" dirty="0">
                <a:latin typeface="Tahoma"/>
                <a:cs typeface="Tahoma"/>
              </a:rPr>
              <a:t>alan </a:t>
            </a:r>
            <a:r>
              <a:rPr sz="2400" b="1" spc="-5" dirty="0">
                <a:latin typeface="Tahoma"/>
                <a:cs typeface="Tahoma"/>
              </a:rPr>
              <a:t>“Katılım </a:t>
            </a:r>
            <a:r>
              <a:rPr sz="2400" b="1" spc="-10" dirty="0">
                <a:latin typeface="Tahoma"/>
                <a:cs typeface="Tahoma"/>
              </a:rPr>
              <a:t>Durumu” </a:t>
            </a:r>
            <a:r>
              <a:rPr sz="2400" spc="-5" dirty="0">
                <a:latin typeface="Tahoma"/>
                <a:cs typeface="Tahoma"/>
              </a:rPr>
              <a:t>bölümünden </a:t>
            </a:r>
            <a:r>
              <a:rPr sz="2400" spc="-10" dirty="0">
                <a:latin typeface="Tahoma"/>
                <a:cs typeface="Tahoma"/>
              </a:rPr>
              <a:t>durumuna  </a:t>
            </a:r>
            <a:r>
              <a:rPr sz="2400" dirty="0">
                <a:latin typeface="Tahoma"/>
                <a:cs typeface="Tahoma"/>
              </a:rPr>
              <a:t>ait </a:t>
            </a:r>
            <a:r>
              <a:rPr sz="2400" spc="-5" dirty="0">
                <a:latin typeface="Tahoma"/>
                <a:cs typeface="Tahoma"/>
              </a:rPr>
              <a:t>seçeneği </a:t>
            </a:r>
            <a:r>
              <a:rPr sz="2400" spc="-10" dirty="0">
                <a:latin typeface="Tahoma"/>
                <a:cs typeface="Tahoma"/>
              </a:rPr>
              <a:t>işaretleyerek </a:t>
            </a:r>
            <a:r>
              <a:rPr sz="2400" b="1" spc="-5" dirty="0">
                <a:latin typeface="Tahoma"/>
                <a:cs typeface="Tahoma"/>
              </a:rPr>
              <a:t>“Katılım Durumumu </a:t>
            </a:r>
            <a:r>
              <a:rPr sz="2400" b="1" spc="-10" dirty="0">
                <a:latin typeface="Tahoma"/>
                <a:cs typeface="Tahoma"/>
              </a:rPr>
              <a:t>Değiştir”  </a:t>
            </a:r>
            <a:r>
              <a:rPr sz="2400" dirty="0">
                <a:latin typeface="Tahoma"/>
                <a:cs typeface="Tahoma"/>
              </a:rPr>
              <a:t>düğmesine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basılmalıdır.</a:t>
            </a:r>
            <a:endParaRPr sz="2400">
              <a:latin typeface="Tahoma"/>
              <a:cs typeface="Tahoma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ahoma"/>
                <a:cs typeface="Tahoma"/>
              </a:rPr>
              <a:t>Bunların dışında </a:t>
            </a:r>
            <a:r>
              <a:rPr sz="2400" b="1" spc="-5" dirty="0">
                <a:latin typeface="Tahoma"/>
                <a:cs typeface="Tahoma"/>
              </a:rPr>
              <a:t>“Toplantıya katılacağım.” </a:t>
            </a:r>
            <a:r>
              <a:rPr sz="2400" spc="-5" dirty="0">
                <a:latin typeface="Tahoma"/>
                <a:cs typeface="Tahoma"/>
              </a:rPr>
              <a:t>seçeneği </a:t>
            </a:r>
            <a:r>
              <a:rPr sz="2400" spc="-10" dirty="0">
                <a:latin typeface="Tahoma"/>
                <a:cs typeface="Tahoma"/>
              </a:rPr>
              <a:t>zaten  </a:t>
            </a:r>
            <a:r>
              <a:rPr sz="2400" spc="-5" dirty="0">
                <a:latin typeface="Tahoma"/>
                <a:cs typeface="Tahoma"/>
              </a:rPr>
              <a:t>seçili </a:t>
            </a:r>
            <a:r>
              <a:rPr sz="2400" spc="-35" dirty="0">
                <a:latin typeface="Tahoma"/>
                <a:cs typeface="Tahoma"/>
              </a:rPr>
              <a:t>olacaktır. </a:t>
            </a:r>
            <a:r>
              <a:rPr sz="2400" spc="-10" dirty="0">
                <a:latin typeface="Tahoma"/>
                <a:cs typeface="Tahoma"/>
              </a:rPr>
              <a:t>Katılım </a:t>
            </a:r>
            <a:r>
              <a:rPr sz="2400" spc="-5" dirty="0">
                <a:latin typeface="Tahoma"/>
                <a:cs typeface="Tahoma"/>
              </a:rPr>
              <a:t>durumunu </a:t>
            </a:r>
            <a:r>
              <a:rPr sz="2400" spc="-10" dirty="0">
                <a:latin typeface="Tahoma"/>
                <a:cs typeface="Tahoma"/>
              </a:rPr>
              <a:t>toplantı </a:t>
            </a:r>
            <a:r>
              <a:rPr sz="2400" spc="-5" dirty="0">
                <a:latin typeface="Tahoma"/>
                <a:cs typeface="Tahoma"/>
              </a:rPr>
              <a:t>gününe kadar  </a:t>
            </a:r>
            <a:r>
              <a:rPr sz="2400" spc="-25" dirty="0">
                <a:latin typeface="Tahoma"/>
                <a:cs typeface="Tahoma"/>
              </a:rPr>
              <a:t>değiştirebilir.</a:t>
            </a:r>
            <a:endParaRPr sz="2400">
              <a:latin typeface="Tahoma"/>
              <a:cs typeface="Tahoma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spc="-25" dirty="0">
                <a:latin typeface="Tahoma"/>
                <a:cs typeface="Tahoma"/>
              </a:rPr>
              <a:t>Fakat </a:t>
            </a:r>
            <a:r>
              <a:rPr sz="2400" dirty="0">
                <a:latin typeface="Tahoma"/>
                <a:cs typeface="Tahoma"/>
              </a:rPr>
              <a:t>ilgili </a:t>
            </a:r>
            <a:r>
              <a:rPr sz="2400" spc="-10" dirty="0">
                <a:latin typeface="Tahoma"/>
                <a:cs typeface="Tahoma"/>
              </a:rPr>
              <a:t>raporlu </a:t>
            </a:r>
            <a:r>
              <a:rPr sz="2400" spc="-5" dirty="0">
                <a:latin typeface="Tahoma"/>
                <a:cs typeface="Tahoma"/>
              </a:rPr>
              <a:t>ise </a:t>
            </a:r>
            <a:r>
              <a:rPr sz="2400" spc="-10" dirty="0">
                <a:latin typeface="Tahoma"/>
                <a:cs typeface="Tahoma"/>
              </a:rPr>
              <a:t>raporunu, resmî </a:t>
            </a:r>
            <a:r>
              <a:rPr sz="2400" spc="-5" dirty="0">
                <a:latin typeface="Tahoma"/>
                <a:cs typeface="Tahoma"/>
              </a:rPr>
              <a:t>görevli </a:t>
            </a:r>
            <a:r>
              <a:rPr sz="2400" dirty="0">
                <a:latin typeface="Tahoma"/>
                <a:cs typeface="Tahoma"/>
              </a:rPr>
              <a:t>ise </a:t>
            </a:r>
            <a:r>
              <a:rPr sz="2400" spc="-5" dirty="0">
                <a:latin typeface="Tahoma"/>
                <a:cs typeface="Tahoma"/>
              </a:rPr>
              <a:t>görev  belgesini eğitim kurumu </a:t>
            </a:r>
            <a:r>
              <a:rPr sz="2400" spc="-10" dirty="0">
                <a:latin typeface="Tahoma"/>
                <a:cs typeface="Tahoma"/>
              </a:rPr>
              <a:t>yönetimine, </a:t>
            </a:r>
            <a:r>
              <a:rPr sz="2400" spc="-5" dirty="0">
                <a:latin typeface="Tahoma"/>
                <a:cs typeface="Tahoma"/>
              </a:rPr>
              <a:t>ilçelerde ilgili şube  müdürlüğüne, </a:t>
            </a:r>
            <a:r>
              <a:rPr sz="2400" dirty="0">
                <a:latin typeface="Tahoma"/>
                <a:cs typeface="Tahoma"/>
              </a:rPr>
              <a:t>ilde ise ilgili </a:t>
            </a:r>
            <a:r>
              <a:rPr sz="2400" spc="-5" dirty="0">
                <a:latin typeface="Tahoma"/>
                <a:cs typeface="Tahoma"/>
              </a:rPr>
              <a:t>müdür </a:t>
            </a:r>
            <a:r>
              <a:rPr sz="2400" spc="-10" dirty="0">
                <a:latin typeface="Tahoma"/>
                <a:cs typeface="Tahoma"/>
              </a:rPr>
              <a:t>yardımcısına </a:t>
            </a:r>
            <a:r>
              <a:rPr sz="2400" spc="-5" dirty="0">
                <a:latin typeface="Tahoma"/>
                <a:cs typeface="Tahoma"/>
              </a:rPr>
              <a:t>toplantı öncesi  </a:t>
            </a:r>
            <a:r>
              <a:rPr sz="2400" dirty="0">
                <a:latin typeface="Tahoma"/>
                <a:cs typeface="Tahoma"/>
              </a:rPr>
              <a:t>iletilmesi </a:t>
            </a:r>
            <a:r>
              <a:rPr sz="2400" spc="-5" dirty="0">
                <a:latin typeface="Tahoma"/>
                <a:cs typeface="Tahoma"/>
              </a:rPr>
              <a:t>gerektiği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unutmamalıdır.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9495" y="405384"/>
            <a:ext cx="8065008" cy="5850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43" y="530351"/>
            <a:ext cx="8508492" cy="5346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695" y="473963"/>
            <a:ext cx="8741664" cy="5510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" y="548640"/>
            <a:ext cx="8424672" cy="52623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548640"/>
            <a:ext cx="8425180" cy="5262880"/>
          </a:xfrm>
          <a:custGeom>
            <a:avLst/>
            <a:gdLst/>
            <a:ahLst/>
            <a:cxnLst/>
            <a:rect l="l" t="t" r="r" b="b"/>
            <a:pathLst>
              <a:path w="8425180" h="5262880">
                <a:moveTo>
                  <a:pt x="0" y="5262372"/>
                </a:moveTo>
                <a:lnTo>
                  <a:pt x="8424672" y="5262372"/>
                </a:lnTo>
                <a:lnTo>
                  <a:pt x="8424672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144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370" y="580390"/>
            <a:ext cx="8268970" cy="5142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Tahoma"/>
                <a:cs typeface="Tahoma"/>
              </a:rPr>
              <a:t>Katılım </a:t>
            </a:r>
            <a:r>
              <a:rPr sz="2800" spc="-5" dirty="0">
                <a:latin typeface="Tahoma"/>
                <a:cs typeface="Tahoma"/>
              </a:rPr>
              <a:t>durumu belirtildiği anda kurul başkanı </a:t>
            </a:r>
            <a:r>
              <a:rPr sz="2800" spc="-20" dirty="0">
                <a:latin typeface="Tahoma"/>
                <a:cs typeface="Tahoma"/>
              </a:rPr>
              <a:t>ve  </a:t>
            </a:r>
            <a:r>
              <a:rPr sz="2800" spc="-5" dirty="0">
                <a:latin typeface="Tahoma"/>
                <a:cs typeface="Tahoma"/>
              </a:rPr>
              <a:t>kurula katılacak </a:t>
            </a:r>
            <a:r>
              <a:rPr sz="2800" dirty="0">
                <a:latin typeface="Tahoma"/>
                <a:cs typeface="Tahoma"/>
              </a:rPr>
              <a:t>tüm </a:t>
            </a:r>
            <a:r>
              <a:rPr sz="2800" spc="-5" dirty="0">
                <a:latin typeface="Tahoma"/>
                <a:cs typeface="Tahoma"/>
              </a:rPr>
              <a:t>katılımcılar </a:t>
            </a:r>
            <a:r>
              <a:rPr sz="2800" spc="-10" dirty="0">
                <a:latin typeface="Tahoma"/>
                <a:cs typeface="Tahoma"/>
              </a:rPr>
              <a:t>katılmayan </a:t>
            </a:r>
            <a:r>
              <a:rPr sz="2800" spc="-5" dirty="0">
                <a:latin typeface="Tahoma"/>
                <a:cs typeface="Tahoma"/>
              </a:rPr>
              <a:t>ilglinin  durumunu anında </a:t>
            </a:r>
            <a:r>
              <a:rPr sz="2800" spc="-25" dirty="0">
                <a:latin typeface="Tahoma"/>
                <a:cs typeface="Tahoma"/>
              </a:rPr>
              <a:t>görebileceklerdir. </a:t>
            </a:r>
            <a:r>
              <a:rPr sz="2800" spc="-15" dirty="0">
                <a:latin typeface="Tahoma"/>
                <a:cs typeface="Tahoma"/>
              </a:rPr>
              <a:t>Kurula </a:t>
            </a:r>
            <a:r>
              <a:rPr sz="2800" spc="-5" dirty="0">
                <a:latin typeface="Tahoma"/>
                <a:cs typeface="Tahoma"/>
              </a:rPr>
              <a:t>katılacak  katılımcıların listesi görülmek istenirse </a:t>
            </a:r>
            <a:r>
              <a:rPr sz="2800" b="1" spc="-10" dirty="0">
                <a:latin typeface="Tahoma"/>
                <a:cs typeface="Tahoma"/>
              </a:rPr>
              <a:t>“Toplantıya  </a:t>
            </a:r>
            <a:r>
              <a:rPr sz="2800" b="1" spc="-5" dirty="0">
                <a:latin typeface="Tahoma"/>
                <a:cs typeface="Tahoma"/>
              </a:rPr>
              <a:t>Katılacaklar Bölümü” </a:t>
            </a:r>
            <a:r>
              <a:rPr sz="2800" spc="-5" dirty="0">
                <a:latin typeface="Tahoma"/>
                <a:cs typeface="Tahoma"/>
              </a:rPr>
              <a:t>bölümünün altında </a:t>
            </a:r>
            <a:r>
              <a:rPr sz="2800" spc="-15" dirty="0">
                <a:latin typeface="Tahoma"/>
                <a:cs typeface="Tahoma"/>
              </a:rPr>
              <a:t>yer </a:t>
            </a:r>
            <a:r>
              <a:rPr sz="2800" spc="-5" dirty="0">
                <a:latin typeface="Tahoma"/>
                <a:cs typeface="Tahoma"/>
              </a:rPr>
              <a:t>alan  </a:t>
            </a:r>
            <a:r>
              <a:rPr sz="2800" b="1" spc="-5" dirty="0">
                <a:latin typeface="Tahoma"/>
                <a:cs typeface="Tahoma"/>
              </a:rPr>
              <a:t>“Kurul/Zümre toplantısına katılacakları  </a:t>
            </a:r>
            <a:r>
              <a:rPr sz="2800" b="1" spc="-10" dirty="0">
                <a:latin typeface="Tahoma"/>
                <a:cs typeface="Tahoma"/>
              </a:rPr>
              <a:t>görmek </a:t>
            </a:r>
            <a:r>
              <a:rPr sz="2800" b="1" spc="-5" dirty="0">
                <a:latin typeface="Tahoma"/>
                <a:cs typeface="Tahoma"/>
              </a:rPr>
              <a:t>istiyorum.” </a:t>
            </a:r>
            <a:r>
              <a:rPr sz="2800" spc="-5" dirty="0">
                <a:latin typeface="Tahoma"/>
                <a:cs typeface="Tahoma"/>
              </a:rPr>
              <a:t>seçeneği</a:t>
            </a:r>
            <a:r>
              <a:rPr sz="2800" spc="75" dirty="0">
                <a:latin typeface="Tahoma"/>
                <a:cs typeface="Tahoma"/>
              </a:rPr>
              <a:t> </a:t>
            </a:r>
            <a:r>
              <a:rPr sz="2800" spc="-30" dirty="0">
                <a:latin typeface="Tahoma"/>
                <a:cs typeface="Tahoma"/>
              </a:rPr>
              <a:t>işaretlenmelidir.</a:t>
            </a:r>
            <a:endParaRPr sz="2800">
              <a:latin typeface="Tahoma"/>
              <a:cs typeface="Tahoma"/>
            </a:endParaRPr>
          </a:p>
          <a:p>
            <a:pPr marL="12700" marR="5080" algn="just">
              <a:lnSpc>
                <a:spcPct val="99800"/>
              </a:lnSpc>
              <a:spcBef>
                <a:spcPts val="10"/>
              </a:spcBef>
            </a:pPr>
            <a:r>
              <a:rPr sz="2800" spc="-35" dirty="0">
                <a:latin typeface="Tahoma"/>
                <a:cs typeface="Tahoma"/>
              </a:rPr>
              <a:t>Toplantıya </a:t>
            </a:r>
            <a:r>
              <a:rPr sz="2800" spc="-5" dirty="0">
                <a:latin typeface="Tahoma"/>
                <a:cs typeface="Tahoma"/>
              </a:rPr>
              <a:t>katılacak kurul başkanı </a:t>
            </a:r>
            <a:r>
              <a:rPr sz="2800" spc="-15" dirty="0">
                <a:latin typeface="Tahoma"/>
                <a:cs typeface="Tahoma"/>
              </a:rPr>
              <a:t>ve </a:t>
            </a:r>
            <a:r>
              <a:rPr sz="2800" spc="-5" dirty="0">
                <a:latin typeface="Tahoma"/>
                <a:cs typeface="Tahoma"/>
              </a:rPr>
              <a:t>katılımcılar  listesi </a:t>
            </a:r>
            <a:r>
              <a:rPr sz="2800" dirty="0">
                <a:latin typeface="Tahoma"/>
                <a:cs typeface="Tahoma"/>
              </a:rPr>
              <a:t>hemen </a:t>
            </a:r>
            <a:r>
              <a:rPr sz="2800" spc="-10" dirty="0">
                <a:latin typeface="Tahoma"/>
                <a:cs typeface="Tahoma"/>
              </a:rPr>
              <a:t>seçeneğin </a:t>
            </a:r>
            <a:r>
              <a:rPr sz="2800" spc="-5" dirty="0">
                <a:latin typeface="Tahoma"/>
                <a:cs typeface="Tahoma"/>
              </a:rPr>
              <a:t>altında </a:t>
            </a:r>
            <a:r>
              <a:rPr sz="2800" spc="-15" dirty="0">
                <a:latin typeface="Tahoma"/>
                <a:cs typeface="Tahoma"/>
              </a:rPr>
              <a:t>yer </a:t>
            </a:r>
            <a:r>
              <a:rPr sz="2800" spc="-40" dirty="0">
                <a:latin typeface="Tahoma"/>
                <a:cs typeface="Tahoma"/>
              </a:rPr>
              <a:t>alacaktır. </a:t>
            </a:r>
            <a:r>
              <a:rPr sz="2800" spc="-15" dirty="0">
                <a:latin typeface="Tahoma"/>
                <a:cs typeface="Tahoma"/>
              </a:rPr>
              <a:t>Ayrıca  </a:t>
            </a:r>
            <a:r>
              <a:rPr sz="2800" spc="-5" dirty="0">
                <a:latin typeface="Tahoma"/>
                <a:cs typeface="Tahoma"/>
              </a:rPr>
              <a:t>bu listede katılımcıların durumları da (toplantıya  katılıp </a:t>
            </a:r>
            <a:r>
              <a:rPr sz="2800" spc="-10" dirty="0">
                <a:latin typeface="Tahoma"/>
                <a:cs typeface="Tahoma"/>
              </a:rPr>
              <a:t>katılamayacakları, onay </a:t>
            </a:r>
            <a:r>
              <a:rPr sz="2800" spc="-5" dirty="0">
                <a:latin typeface="Tahoma"/>
                <a:cs typeface="Tahoma"/>
              </a:rPr>
              <a:t>durumları </a:t>
            </a:r>
            <a:r>
              <a:rPr sz="2800" spc="-45" dirty="0">
                <a:latin typeface="Tahoma"/>
                <a:cs typeface="Tahoma"/>
              </a:rPr>
              <a:t>vb.)  </a:t>
            </a:r>
            <a:r>
              <a:rPr sz="2800" spc="-25" dirty="0">
                <a:latin typeface="Tahoma"/>
                <a:cs typeface="Tahoma"/>
              </a:rPr>
              <a:t>görülebilmektedir.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39" y="405318"/>
            <a:ext cx="8343464" cy="3383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0708" y="3770388"/>
            <a:ext cx="8456676" cy="267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59" y="3752088"/>
            <a:ext cx="8538972" cy="2749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4904" y="3788664"/>
            <a:ext cx="8372856" cy="2586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904" y="3788664"/>
            <a:ext cx="8373109" cy="2586355"/>
          </a:xfrm>
          <a:custGeom>
            <a:avLst/>
            <a:gdLst/>
            <a:ahLst/>
            <a:cxnLst/>
            <a:rect l="l" t="t" r="r" b="b"/>
            <a:pathLst>
              <a:path w="8373109" h="2586354">
                <a:moveTo>
                  <a:pt x="0" y="2586227"/>
                </a:moveTo>
                <a:lnTo>
                  <a:pt x="8372856" y="2586227"/>
                </a:lnTo>
                <a:lnTo>
                  <a:pt x="8372856" y="0"/>
                </a:lnTo>
                <a:lnTo>
                  <a:pt x="0" y="0"/>
                </a:lnTo>
                <a:lnTo>
                  <a:pt x="0" y="2586227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144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3339" y="3821429"/>
            <a:ext cx="8218170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9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Bu </a:t>
            </a:r>
            <a:r>
              <a:rPr sz="1800" spc="-10" dirty="0">
                <a:latin typeface="Tahoma"/>
                <a:cs typeface="Tahoma"/>
              </a:rPr>
              <a:t>ekranda </a:t>
            </a:r>
            <a:r>
              <a:rPr sz="1800" b="1" spc="-5" dirty="0">
                <a:latin typeface="Tahoma"/>
                <a:cs typeface="Tahoma"/>
              </a:rPr>
              <a:t>“Kurul Tanımlama” </a:t>
            </a:r>
            <a:r>
              <a:rPr sz="1800" spc="-5" dirty="0">
                <a:latin typeface="Tahoma"/>
                <a:cs typeface="Tahoma"/>
              </a:rPr>
              <a:t>ekranında tanımlanmış </a:t>
            </a:r>
            <a:r>
              <a:rPr sz="1800" dirty="0">
                <a:latin typeface="Tahoma"/>
                <a:cs typeface="Tahoma"/>
              </a:rPr>
              <a:t>gündem </a:t>
            </a:r>
            <a:r>
              <a:rPr sz="1800" spc="-5" dirty="0">
                <a:latin typeface="Tahoma"/>
                <a:cs typeface="Tahoma"/>
              </a:rPr>
              <a:t>maddeleri </a:t>
            </a:r>
            <a:r>
              <a:rPr sz="1800" dirty="0">
                <a:latin typeface="Tahoma"/>
                <a:cs typeface="Tahoma"/>
              </a:rPr>
              <a:t>de  </a:t>
            </a:r>
            <a:r>
              <a:rPr sz="1800" spc="-10" dirty="0">
                <a:latin typeface="Tahoma"/>
                <a:cs typeface="Tahoma"/>
              </a:rPr>
              <a:t>ayrı </a:t>
            </a:r>
            <a:r>
              <a:rPr sz="1800" spc="-5" dirty="0">
                <a:latin typeface="Tahoma"/>
                <a:cs typeface="Tahoma"/>
              </a:rPr>
              <a:t>ayrı listelenecektir </a:t>
            </a:r>
            <a:r>
              <a:rPr sz="1800" b="1" dirty="0">
                <a:latin typeface="Century Gothic"/>
                <a:cs typeface="Century Gothic"/>
              </a:rPr>
              <a:t>“… </a:t>
            </a:r>
            <a:r>
              <a:rPr sz="1800" b="1" spc="-5" dirty="0">
                <a:latin typeface="Century Gothic"/>
                <a:cs typeface="Century Gothic"/>
              </a:rPr>
              <a:t>Kurul Gündemi ve </a:t>
            </a:r>
            <a:r>
              <a:rPr sz="1800" b="1" dirty="0">
                <a:latin typeface="Century Gothic"/>
                <a:cs typeface="Century Gothic"/>
              </a:rPr>
              <a:t>Alınan </a:t>
            </a:r>
            <a:r>
              <a:rPr sz="1800" b="1" spc="-5" dirty="0">
                <a:latin typeface="Century Gothic"/>
                <a:cs typeface="Century Gothic"/>
              </a:rPr>
              <a:t>Kararlar” </a:t>
            </a:r>
            <a:r>
              <a:rPr sz="1800" spc="-5" dirty="0">
                <a:latin typeface="Century Gothic"/>
                <a:cs typeface="Century Gothic"/>
              </a:rPr>
              <a:t>bölümünde  ayrıca gündem maddelerinin durumları </a:t>
            </a:r>
            <a:r>
              <a:rPr sz="1800" dirty="0">
                <a:latin typeface="Century Gothic"/>
                <a:cs typeface="Century Gothic"/>
              </a:rPr>
              <a:t>da </a:t>
            </a:r>
            <a:r>
              <a:rPr sz="1800" spc="-10" dirty="0">
                <a:latin typeface="Century Gothic"/>
                <a:cs typeface="Century Gothic"/>
              </a:rPr>
              <a:t>yer </a:t>
            </a:r>
            <a:r>
              <a:rPr sz="1800" spc="-5" dirty="0">
                <a:latin typeface="Century Gothic"/>
                <a:cs typeface="Century Gothic"/>
              </a:rPr>
              <a:t>almaktadır. Listede </a:t>
            </a:r>
            <a:r>
              <a:rPr sz="1800" spc="-10" dirty="0">
                <a:latin typeface="Century Gothic"/>
                <a:cs typeface="Century Gothic"/>
              </a:rPr>
              <a:t>yer  </a:t>
            </a:r>
            <a:r>
              <a:rPr sz="1800" spc="-5" dirty="0">
                <a:latin typeface="Century Gothic"/>
                <a:cs typeface="Century Gothic"/>
              </a:rPr>
              <a:t>alan tüm gündem  maddeleri listeleneceği  </a:t>
            </a:r>
            <a:r>
              <a:rPr sz="1800" spc="-10" dirty="0">
                <a:latin typeface="Century Gothic"/>
                <a:cs typeface="Century Gothic"/>
              </a:rPr>
              <a:t>gibi </a:t>
            </a:r>
            <a:r>
              <a:rPr sz="1800" b="1" spc="-5" dirty="0">
                <a:latin typeface="Century Gothic"/>
                <a:cs typeface="Century Gothic"/>
              </a:rPr>
              <a:t>“Henüz  Sonuçlanmayanlar”</a:t>
            </a:r>
            <a:r>
              <a:rPr sz="1800" spc="-5" dirty="0">
                <a:latin typeface="Century Gothic"/>
                <a:cs typeface="Century Gothic"/>
              </a:rPr>
              <a:t>, </a:t>
            </a:r>
            <a:r>
              <a:rPr sz="1800" b="1" dirty="0">
                <a:latin typeface="Century Gothic"/>
                <a:cs typeface="Century Gothic"/>
              </a:rPr>
              <a:t>”Olumlu </a:t>
            </a:r>
            <a:r>
              <a:rPr sz="1800" b="1" spc="-10" dirty="0">
                <a:latin typeface="Century Gothic"/>
                <a:cs typeface="Century Gothic"/>
              </a:rPr>
              <a:t>Sonuçlananlar”</a:t>
            </a:r>
            <a:r>
              <a:rPr sz="1800" spc="-10" dirty="0">
                <a:latin typeface="Century Gothic"/>
                <a:cs typeface="Century Gothic"/>
              </a:rPr>
              <a:t>, </a:t>
            </a:r>
            <a:r>
              <a:rPr sz="1800" b="1" dirty="0">
                <a:latin typeface="Century Gothic"/>
                <a:cs typeface="Century Gothic"/>
              </a:rPr>
              <a:t>“Olumsuz </a:t>
            </a:r>
            <a:r>
              <a:rPr sz="1800" b="1" spc="-5" dirty="0">
                <a:latin typeface="Century Gothic"/>
                <a:cs typeface="Century Gothic"/>
              </a:rPr>
              <a:t>Sonuçlananlar”</a:t>
            </a:r>
            <a:r>
              <a:rPr sz="1800" spc="-5" dirty="0">
                <a:latin typeface="Century Gothic"/>
                <a:cs typeface="Century Gothic"/>
              </a:rPr>
              <a:t>,  </a:t>
            </a:r>
            <a:r>
              <a:rPr sz="1800" b="1" dirty="0">
                <a:latin typeface="Century Gothic"/>
                <a:cs typeface="Century Gothic"/>
              </a:rPr>
              <a:t>“Tam Olarak </a:t>
            </a:r>
            <a:r>
              <a:rPr sz="1800" b="1" spc="-10" dirty="0">
                <a:latin typeface="Century Gothic"/>
                <a:cs typeface="Century Gothic"/>
              </a:rPr>
              <a:t>Sonuçlanmayanlar” </a:t>
            </a:r>
            <a:r>
              <a:rPr sz="1800" spc="-5" dirty="0">
                <a:latin typeface="Century Gothic"/>
                <a:cs typeface="Century Gothic"/>
              </a:rPr>
              <a:t>seçenekleri </a:t>
            </a:r>
            <a:r>
              <a:rPr sz="1800" dirty="0">
                <a:latin typeface="Century Gothic"/>
                <a:cs typeface="Century Gothic"/>
              </a:rPr>
              <a:t>ile </a:t>
            </a:r>
            <a:r>
              <a:rPr sz="1800" spc="-10" dirty="0">
                <a:latin typeface="Century Gothic"/>
                <a:cs typeface="Century Gothic"/>
              </a:rPr>
              <a:t>karar </a:t>
            </a:r>
            <a:r>
              <a:rPr sz="1800" spc="-5" dirty="0">
                <a:latin typeface="Century Gothic"/>
                <a:cs typeface="Century Gothic"/>
              </a:rPr>
              <a:t>sonuç durumları  sorgusu </a:t>
            </a:r>
            <a:r>
              <a:rPr sz="1800" dirty="0">
                <a:latin typeface="Century Gothic"/>
                <a:cs typeface="Century Gothic"/>
              </a:rPr>
              <a:t>da </a:t>
            </a:r>
            <a:r>
              <a:rPr sz="1800" spc="-5" dirty="0">
                <a:latin typeface="Century Gothic"/>
                <a:cs typeface="Century Gothic"/>
              </a:rPr>
              <a:t>yapılabilir. </a:t>
            </a:r>
            <a:r>
              <a:rPr sz="1800" dirty="0">
                <a:latin typeface="Century Gothic"/>
                <a:cs typeface="Century Gothic"/>
              </a:rPr>
              <a:t>Yine </a:t>
            </a:r>
            <a:r>
              <a:rPr sz="1800" spc="-10" dirty="0">
                <a:latin typeface="Century Gothic"/>
                <a:cs typeface="Century Gothic"/>
              </a:rPr>
              <a:t>aynı </a:t>
            </a:r>
            <a:r>
              <a:rPr sz="1800" spc="-5" dirty="0">
                <a:latin typeface="Century Gothic"/>
                <a:cs typeface="Century Gothic"/>
              </a:rPr>
              <a:t>şekilde </a:t>
            </a:r>
            <a:r>
              <a:rPr sz="1800" dirty="0">
                <a:latin typeface="Century Gothic"/>
                <a:cs typeface="Century Gothic"/>
              </a:rPr>
              <a:t>listenin </a:t>
            </a:r>
            <a:r>
              <a:rPr sz="1800" spc="-10" dirty="0">
                <a:latin typeface="Century Gothic"/>
                <a:cs typeface="Century Gothic"/>
              </a:rPr>
              <a:t>altında </a:t>
            </a:r>
            <a:r>
              <a:rPr sz="1800" spc="0" dirty="0">
                <a:latin typeface="Century Gothic"/>
                <a:cs typeface="Century Gothic"/>
              </a:rPr>
              <a:t>ve </a:t>
            </a:r>
            <a:r>
              <a:rPr sz="1800" spc="-5" dirty="0">
                <a:latin typeface="Century Gothic"/>
                <a:cs typeface="Century Gothic"/>
              </a:rPr>
              <a:t>üstünde </a:t>
            </a:r>
            <a:r>
              <a:rPr sz="1800" spc="-10" dirty="0">
                <a:latin typeface="Century Gothic"/>
                <a:cs typeface="Century Gothic"/>
              </a:rPr>
              <a:t>yer </a:t>
            </a:r>
            <a:r>
              <a:rPr sz="1800" spc="-5" dirty="0">
                <a:latin typeface="Century Gothic"/>
                <a:cs typeface="Century Gothic"/>
              </a:rPr>
              <a:t>alan  </a:t>
            </a:r>
            <a:r>
              <a:rPr sz="1800" b="1" dirty="0">
                <a:latin typeface="Century Gothic"/>
                <a:cs typeface="Century Gothic"/>
              </a:rPr>
              <a:t>“Önceki </a:t>
            </a:r>
            <a:r>
              <a:rPr sz="1800" b="1" spc="-5" dirty="0">
                <a:latin typeface="Century Gothic"/>
                <a:cs typeface="Century Gothic"/>
              </a:rPr>
              <a:t>Sayfa”</a:t>
            </a:r>
            <a:r>
              <a:rPr sz="1800" spc="-5" dirty="0">
                <a:latin typeface="Century Gothic"/>
                <a:cs typeface="Century Gothic"/>
              </a:rPr>
              <a:t>, </a:t>
            </a:r>
            <a:r>
              <a:rPr sz="1800" b="1" dirty="0">
                <a:latin typeface="Century Gothic"/>
                <a:cs typeface="Century Gothic"/>
              </a:rPr>
              <a:t>“Sonraki </a:t>
            </a:r>
            <a:r>
              <a:rPr sz="1800" b="1" spc="-5" dirty="0">
                <a:latin typeface="Century Gothic"/>
                <a:cs typeface="Century Gothic"/>
              </a:rPr>
              <a:t>Sayfa” </a:t>
            </a:r>
            <a:r>
              <a:rPr sz="1800" spc="-5" dirty="0">
                <a:latin typeface="Century Gothic"/>
                <a:cs typeface="Century Gothic"/>
              </a:rPr>
              <a:t>seçenekleri </a:t>
            </a:r>
            <a:r>
              <a:rPr sz="1800" dirty="0">
                <a:latin typeface="Century Gothic"/>
                <a:cs typeface="Century Gothic"/>
              </a:rPr>
              <a:t>ile de </a:t>
            </a:r>
            <a:r>
              <a:rPr sz="1800" spc="-5" dirty="0">
                <a:latin typeface="Century Gothic"/>
                <a:cs typeface="Century Gothic"/>
              </a:rPr>
              <a:t>beşer beşer sayfalar   arasında </a:t>
            </a:r>
            <a:r>
              <a:rPr sz="1800" dirty="0">
                <a:latin typeface="Century Gothic"/>
                <a:cs typeface="Century Gothic"/>
              </a:rPr>
              <a:t>ileri </a:t>
            </a:r>
            <a:r>
              <a:rPr sz="1800" spc="0" dirty="0">
                <a:latin typeface="Century Gothic"/>
                <a:cs typeface="Century Gothic"/>
              </a:rPr>
              <a:t>ve </a:t>
            </a:r>
            <a:r>
              <a:rPr sz="1800" spc="-5" dirty="0">
                <a:latin typeface="Century Gothic"/>
                <a:cs typeface="Century Gothic"/>
              </a:rPr>
              <a:t>geri gitmek </a:t>
            </a:r>
            <a:r>
              <a:rPr sz="1800" dirty="0">
                <a:latin typeface="Century Gothic"/>
                <a:cs typeface="Century Gothic"/>
              </a:rPr>
              <a:t>mümkün</a:t>
            </a:r>
            <a:r>
              <a:rPr sz="1800" spc="-5" dirty="0">
                <a:latin typeface="Century Gothic"/>
                <a:cs typeface="Century Gothic"/>
              </a:rPr>
              <a:t> olmaktadır.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4537" y="83057"/>
            <a:ext cx="8229600" cy="61150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811">
            <a:noFill/>
          </a:ln>
        </p:spPr>
        <p:txBody>
          <a:bodyPr vert="horz" wrap="square" lIns="0" tIns="381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00"/>
              </a:spcBef>
            </a:pPr>
            <a:r>
              <a:rPr sz="2900" dirty="0"/>
              <a:t>E-Müfredat </a:t>
            </a:r>
            <a:r>
              <a:rPr sz="2900" spc="-5" dirty="0"/>
              <a:t>Projesine neden ihtiyaç</a:t>
            </a:r>
            <a:r>
              <a:rPr sz="2900" spc="-25" dirty="0"/>
              <a:t> </a:t>
            </a:r>
            <a:r>
              <a:rPr sz="2900" spc="-5" dirty="0"/>
              <a:t>duyuldu.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978509" y="967866"/>
            <a:ext cx="7415530" cy="532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620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Eğitim uygulamalarının gelişen teknolojik gelişmeler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ışığında 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yeniden yapılanmasına duyulan ihtiyaç </a:t>
            </a:r>
            <a:r>
              <a:rPr sz="1800" b="1" spc="0" dirty="0">
                <a:solidFill>
                  <a:schemeClr val="bg1"/>
                </a:solidFill>
                <a:latin typeface="Century Gothic"/>
                <a:cs typeface="Century Gothic"/>
              </a:rPr>
              <a:t>ve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günümüzde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gelişmiş  ülkelerin eğitimde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yaptıkları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modern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atılımlar,</a:t>
            </a:r>
            <a:endParaRPr sz="1800" b="1">
              <a:solidFill>
                <a:schemeClr val="bg1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185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9085" marR="952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  <a:tab pos="4231640" algn="l"/>
              </a:tabLst>
            </a:pP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Eğitim</a:t>
            </a:r>
            <a:r>
              <a:rPr sz="1800" b="1" spc="47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Öğretim</a:t>
            </a:r>
            <a:r>
              <a:rPr sz="1800" b="1" spc="47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programlarındaki	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tüm kazanımların sistematik,  kolay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erişebilir,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kolay raporlanabilir aktif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bir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yapıya</a:t>
            </a:r>
            <a:r>
              <a:rPr sz="1800" b="1" spc="-8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dönüşmesi,</a:t>
            </a:r>
            <a:endParaRPr sz="1800" b="1">
              <a:solidFill>
                <a:schemeClr val="bg1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"/>
            </a:pPr>
            <a:endParaRPr sz="185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9085" marR="952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  <a:tab pos="1143635" algn="l"/>
                <a:tab pos="2234565" algn="l"/>
                <a:tab pos="3699510" algn="l"/>
                <a:tab pos="4353560" algn="l"/>
                <a:tab pos="5426710" algn="l"/>
                <a:tab pos="6831965" algn="l"/>
              </a:tabLst>
            </a:pP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E</a:t>
            </a:r>
            <a:r>
              <a:rPr sz="18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ğ</a:t>
            </a:r>
            <a:r>
              <a:rPr sz="1800" b="1" spc="1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18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1800" b="1" spc="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m	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Öğ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re</a:t>
            </a:r>
            <a:r>
              <a:rPr sz="18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1800" b="1" spc="15" dirty="0">
                <a:solidFill>
                  <a:schemeClr val="bg1"/>
                </a:solidFill>
                <a:latin typeface="Century Gothic"/>
                <a:cs typeface="Century Gothic"/>
              </a:rPr>
              <a:t>i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m	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pr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gr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am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l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rı	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oku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r	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y</a:t>
            </a:r>
            <a:r>
              <a:rPr sz="18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za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rl</a:t>
            </a:r>
            <a:r>
              <a:rPr sz="1800" b="1" spc="0" dirty="0">
                <a:solidFill>
                  <a:schemeClr val="bg1"/>
                </a:solidFill>
                <a:latin typeface="Century Gothic"/>
                <a:cs typeface="Century Gothic"/>
              </a:rPr>
              <a:t>ı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ğı	k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on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u</a:t>
            </a:r>
            <a:r>
              <a:rPr sz="1800" b="1" spc="0" dirty="0">
                <a:solidFill>
                  <a:schemeClr val="bg1"/>
                </a:solidFill>
                <a:latin typeface="Century Gothic"/>
                <a:cs typeface="Century Gothic"/>
              </a:rPr>
              <a:t>su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n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d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a	o</a:t>
            </a:r>
            <a:r>
              <a:rPr sz="1800" b="1" spc="0" dirty="0">
                <a:solidFill>
                  <a:schemeClr val="bg1"/>
                </a:solidFill>
                <a:latin typeface="Century Gothic"/>
                <a:cs typeface="Century Gothic"/>
              </a:rPr>
              <a:t>r</a:t>
            </a:r>
            <a:r>
              <a:rPr sz="18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t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a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k 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kavram birliği </a:t>
            </a:r>
            <a:r>
              <a:rPr sz="1800" b="1" spc="0" dirty="0">
                <a:solidFill>
                  <a:schemeClr val="bg1"/>
                </a:solidFill>
                <a:latin typeface="Century Gothic"/>
                <a:cs typeface="Century Gothic"/>
              </a:rPr>
              <a:t>ve</a:t>
            </a:r>
            <a:r>
              <a:rPr sz="1800" b="1" spc="-4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anlayışı,</a:t>
            </a:r>
            <a:endParaRPr sz="1800" b="1">
              <a:solidFill>
                <a:schemeClr val="bg1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"/>
            </a:pPr>
            <a:endParaRPr sz="185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Her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türlü öğrenme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içeriğinin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kazanımlarla</a:t>
            </a:r>
            <a:r>
              <a:rPr sz="1800" b="1" spc="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ilişkilendirilmesi</a:t>
            </a:r>
            <a:endParaRPr sz="1800" b="1">
              <a:solidFill>
                <a:schemeClr val="bg1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"/>
            </a:pPr>
            <a:endParaRPr sz="185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Eğitim öğretim 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programları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ile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ilgili </a:t>
            </a:r>
            <a:r>
              <a:rPr sz="18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geri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bildirimlerin alınması </a:t>
            </a:r>
            <a:r>
              <a:rPr sz="1800" b="1" spc="10" dirty="0">
                <a:solidFill>
                  <a:schemeClr val="bg1"/>
                </a:solidFill>
                <a:latin typeface="Century Gothic"/>
                <a:cs typeface="Century Gothic"/>
              </a:rPr>
              <a:t>ve 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değerlendirilmesi</a:t>
            </a:r>
            <a:endParaRPr sz="1800" b="1">
              <a:solidFill>
                <a:schemeClr val="bg1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"/>
            </a:pPr>
            <a:endParaRPr sz="185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  <a:tab pos="2025650" algn="l"/>
                <a:tab pos="2616835" algn="l"/>
                <a:tab pos="3342640" algn="l"/>
                <a:tab pos="4141470" algn="l"/>
                <a:tab pos="4955540" algn="l"/>
              </a:tabLst>
            </a:pP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Öğretmenlerin	ders	kitabı	odaklı	eğitim	anlayışından,</a:t>
            </a:r>
            <a:r>
              <a:rPr sz="1800" b="1" spc="4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öğretim</a:t>
            </a:r>
            <a:endParaRPr sz="1800" b="1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programı odaklı öğrenme </a:t>
            </a:r>
            <a:r>
              <a:rPr sz="1800" b="1" spc="0" dirty="0">
                <a:solidFill>
                  <a:schemeClr val="bg1"/>
                </a:solidFill>
                <a:latin typeface="Century Gothic"/>
                <a:cs typeface="Century Gothic"/>
              </a:rPr>
              <a:t>ve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öğretme anlayışına</a:t>
            </a:r>
            <a:r>
              <a:rPr sz="1800" b="1" spc="2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yönelmesi,</a:t>
            </a:r>
            <a:endParaRPr sz="1800" b="1">
              <a:solidFill>
                <a:schemeClr val="bg1"/>
              </a:solidFill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Kazanım bazlı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ölçme </a:t>
            </a:r>
            <a:r>
              <a:rPr sz="1800" b="1" spc="0" dirty="0">
                <a:solidFill>
                  <a:schemeClr val="bg1"/>
                </a:solidFill>
                <a:latin typeface="Century Gothic"/>
                <a:cs typeface="Century Gothic"/>
              </a:rPr>
              <a:t>ve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değerlendirme </a:t>
            </a: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sisteminin</a:t>
            </a:r>
            <a:r>
              <a:rPr sz="18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kurulması</a:t>
            </a:r>
            <a:endParaRPr sz="1800" b="1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891" y="601980"/>
            <a:ext cx="8497824" cy="5347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023" y="560831"/>
            <a:ext cx="8670036" cy="5469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88" y="620268"/>
            <a:ext cx="8414004" cy="5263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088" y="620268"/>
            <a:ext cx="8414385" cy="5264150"/>
          </a:xfrm>
          <a:custGeom>
            <a:avLst/>
            <a:gdLst/>
            <a:ahLst/>
            <a:cxnLst/>
            <a:rect l="l" t="t" r="r" b="b"/>
            <a:pathLst>
              <a:path w="8414385" h="5264150">
                <a:moveTo>
                  <a:pt x="0" y="5263896"/>
                </a:moveTo>
                <a:lnTo>
                  <a:pt x="8414004" y="5263896"/>
                </a:lnTo>
                <a:lnTo>
                  <a:pt x="8414004" y="0"/>
                </a:lnTo>
                <a:lnTo>
                  <a:pt x="0" y="0"/>
                </a:lnTo>
                <a:lnTo>
                  <a:pt x="0" y="5263896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2437" y="647827"/>
            <a:ext cx="825817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entury Gothic"/>
                <a:cs typeface="Century Gothic"/>
              </a:rPr>
              <a:t>Ayrıca </a:t>
            </a:r>
            <a:r>
              <a:rPr sz="2400" dirty="0">
                <a:latin typeface="Century Gothic"/>
                <a:cs typeface="Century Gothic"/>
              </a:rPr>
              <a:t>gelen </a:t>
            </a:r>
            <a:r>
              <a:rPr sz="2400" spc="-5" dirty="0">
                <a:latin typeface="Century Gothic"/>
                <a:cs typeface="Century Gothic"/>
              </a:rPr>
              <a:t>listede </a:t>
            </a:r>
            <a:r>
              <a:rPr sz="2400" b="1" dirty="0">
                <a:latin typeface="Century Gothic"/>
                <a:cs typeface="Century Gothic"/>
              </a:rPr>
              <a:t>“Gündem Maddesi Açıklaması” </a:t>
            </a:r>
            <a:r>
              <a:rPr sz="2400" spc="-5" dirty="0">
                <a:latin typeface="Century Gothic"/>
                <a:cs typeface="Century Gothic"/>
              </a:rPr>
              <a:t>yer  alırken </a:t>
            </a:r>
            <a:r>
              <a:rPr sz="2400" b="1" spc="-5" dirty="0">
                <a:latin typeface="Century Gothic"/>
                <a:cs typeface="Century Gothic"/>
              </a:rPr>
              <a:t>“Alınan Kararlar”</a:t>
            </a:r>
            <a:r>
              <a:rPr sz="2400" spc="-5" dirty="0">
                <a:latin typeface="Century Gothic"/>
                <a:cs typeface="Century Gothic"/>
              </a:rPr>
              <a:t>, </a:t>
            </a:r>
            <a:r>
              <a:rPr sz="2400" b="1" dirty="0">
                <a:latin typeface="Century Gothic"/>
                <a:cs typeface="Century Gothic"/>
              </a:rPr>
              <a:t>“Karar </a:t>
            </a:r>
            <a:r>
              <a:rPr sz="2400" b="1" spc="-5" dirty="0">
                <a:latin typeface="Century Gothic"/>
                <a:cs typeface="Century Gothic"/>
              </a:rPr>
              <a:t>Sonucu”</a:t>
            </a:r>
            <a:r>
              <a:rPr sz="2400" spc="-5" dirty="0">
                <a:latin typeface="Century Gothic"/>
                <a:cs typeface="Century Gothic"/>
              </a:rPr>
              <a:t>, </a:t>
            </a:r>
            <a:r>
              <a:rPr sz="2400" b="1" spc="-5" dirty="0">
                <a:latin typeface="Century Gothic"/>
                <a:cs typeface="Century Gothic"/>
              </a:rPr>
              <a:t>“Karar Kayıt  </a:t>
            </a:r>
            <a:r>
              <a:rPr sz="2400" b="1" dirty="0">
                <a:latin typeface="Century Gothic"/>
                <a:cs typeface="Century Gothic"/>
              </a:rPr>
              <a:t>Tarihi” </a:t>
            </a:r>
            <a:r>
              <a:rPr sz="2400" dirty="0">
                <a:latin typeface="Century Gothic"/>
                <a:cs typeface="Century Gothic"/>
              </a:rPr>
              <a:t>gibi </a:t>
            </a:r>
            <a:r>
              <a:rPr sz="2400" spc="-5" dirty="0">
                <a:latin typeface="Century Gothic"/>
                <a:cs typeface="Century Gothic"/>
              </a:rPr>
              <a:t>bilgileri de </a:t>
            </a:r>
            <a:r>
              <a:rPr sz="2400" dirty="0">
                <a:latin typeface="Century Gothic"/>
                <a:cs typeface="Century Gothic"/>
              </a:rPr>
              <a:t>anında </a:t>
            </a:r>
            <a:r>
              <a:rPr sz="2400" spc="-5" dirty="0">
                <a:latin typeface="Century Gothic"/>
                <a:cs typeface="Century Gothic"/>
              </a:rPr>
              <a:t>bu </a:t>
            </a:r>
            <a:r>
              <a:rPr sz="2400" dirty="0">
                <a:latin typeface="Century Gothic"/>
                <a:cs typeface="Century Gothic"/>
              </a:rPr>
              <a:t>ekran üzerinde </a:t>
            </a:r>
            <a:r>
              <a:rPr sz="2400" spc="-5" dirty="0">
                <a:latin typeface="Century Gothic"/>
                <a:cs typeface="Century Gothic"/>
              </a:rPr>
              <a:t>görülür.  Toplantı </a:t>
            </a:r>
            <a:r>
              <a:rPr sz="2400" dirty="0">
                <a:latin typeface="Century Gothic"/>
                <a:cs typeface="Century Gothic"/>
              </a:rPr>
              <a:t>devam </a:t>
            </a:r>
            <a:r>
              <a:rPr sz="2400" spc="-10" dirty="0">
                <a:latin typeface="Century Gothic"/>
                <a:cs typeface="Century Gothic"/>
              </a:rPr>
              <a:t>ederken </a:t>
            </a:r>
            <a:r>
              <a:rPr sz="2400" dirty="0">
                <a:latin typeface="Century Gothic"/>
                <a:cs typeface="Century Gothic"/>
              </a:rPr>
              <a:t>veya </a:t>
            </a:r>
            <a:r>
              <a:rPr sz="2400" spc="-5" dirty="0">
                <a:latin typeface="Century Gothic"/>
                <a:cs typeface="Century Gothic"/>
              </a:rPr>
              <a:t>toplantının hemen  ardından burada </a:t>
            </a:r>
            <a:r>
              <a:rPr sz="2400" dirty="0">
                <a:latin typeface="Century Gothic"/>
                <a:cs typeface="Century Gothic"/>
              </a:rPr>
              <a:t>yer </a:t>
            </a:r>
            <a:r>
              <a:rPr sz="2400" spc="-5" dirty="0">
                <a:latin typeface="Century Gothic"/>
                <a:cs typeface="Century Gothic"/>
              </a:rPr>
              <a:t>alan </a:t>
            </a:r>
            <a:r>
              <a:rPr sz="2400" dirty="0">
                <a:latin typeface="Century Gothic"/>
                <a:cs typeface="Century Gothic"/>
              </a:rPr>
              <a:t>gündem </a:t>
            </a:r>
            <a:r>
              <a:rPr sz="2400" spc="-5" dirty="0">
                <a:latin typeface="Century Gothic"/>
                <a:cs typeface="Century Gothic"/>
              </a:rPr>
              <a:t>maddeleri ile </a:t>
            </a:r>
            <a:r>
              <a:rPr sz="2400" spc="-10" dirty="0">
                <a:latin typeface="Century Gothic"/>
                <a:cs typeface="Century Gothic"/>
              </a:rPr>
              <a:t>ilgili  </a:t>
            </a:r>
            <a:r>
              <a:rPr sz="2400" dirty="0">
                <a:latin typeface="Century Gothic"/>
                <a:cs typeface="Century Gothic"/>
              </a:rPr>
              <a:t>kararların girilmesi</a:t>
            </a:r>
            <a:r>
              <a:rPr sz="2400" spc="-8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gerekmektedir..</a:t>
            </a:r>
            <a:endParaRPr sz="2400">
              <a:latin typeface="Century Gothic"/>
              <a:cs typeface="Century Gothic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entury Gothic"/>
                <a:cs typeface="Century Gothic"/>
              </a:rPr>
              <a:t>Kurul kararlarını sadece </a:t>
            </a:r>
            <a:r>
              <a:rPr sz="2400" b="1" spc="-10" dirty="0">
                <a:latin typeface="Century Gothic"/>
                <a:cs typeface="Century Gothic"/>
              </a:rPr>
              <a:t>kurulun </a:t>
            </a:r>
            <a:r>
              <a:rPr sz="2400" b="1" spc="-5" dirty="0">
                <a:latin typeface="Century Gothic"/>
                <a:cs typeface="Century Gothic"/>
              </a:rPr>
              <a:t>başkanı girebilir. </a:t>
            </a:r>
            <a:r>
              <a:rPr sz="2400" dirty="0">
                <a:latin typeface="Century Gothic"/>
                <a:cs typeface="Century Gothic"/>
              </a:rPr>
              <a:t>Kurul  </a:t>
            </a:r>
            <a:r>
              <a:rPr sz="2400" spc="-5" dirty="0">
                <a:latin typeface="Century Gothic"/>
                <a:cs typeface="Century Gothic"/>
              </a:rPr>
              <a:t>kararlarını </a:t>
            </a:r>
            <a:r>
              <a:rPr sz="2400" dirty="0">
                <a:latin typeface="Century Gothic"/>
                <a:cs typeface="Century Gothic"/>
              </a:rPr>
              <a:t>girmek </a:t>
            </a:r>
            <a:r>
              <a:rPr sz="2400" spc="-10" dirty="0">
                <a:latin typeface="Century Gothic"/>
                <a:cs typeface="Century Gothic"/>
              </a:rPr>
              <a:t>için alınan </a:t>
            </a:r>
            <a:r>
              <a:rPr sz="2400" dirty="0">
                <a:latin typeface="Century Gothic"/>
                <a:cs typeface="Century Gothic"/>
              </a:rPr>
              <a:t>karara </a:t>
            </a:r>
            <a:r>
              <a:rPr sz="2400" spc="-5" dirty="0">
                <a:latin typeface="Century Gothic"/>
                <a:cs typeface="Century Gothic"/>
              </a:rPr>
              <a:t>ait </a:t>
            </a:r>
            <a:r>
              <a:rPr sz="2400" dirty="0">
                <a:latin typeface="Century Gothic"/>
                <a:cs typeface="Century Gothic"/>
              </a:rPr>
              <a:t>gündem  </a:t>
            </a:r>
            <a:r>
              <a:rPr sz="2400" spc="-5" dirty="0">
                <a:latin typeface="Century Gothic"/>
                <a:cs typeface="Century Gothic"/>
              </a:rPr>
              <a:t>numarasının hemen solunda yer alan </a:t>
            </a:r>
            <a:r>
              <a:rPr sz="2400" b="1" spc="-5" dirty="0">
                <a:latin typeface="Century Gothic"/>
                <a:cs typeface="Century Gothic"/>
              </a:rPr>
              <a:t>“Düzelt”  </a:t>
            </a:r>
            <a:r>
              <a:rPr sz="2400" spc="-5" dirty="0">
                <a:latin typeface="Century Gothic"/>
                <a:cs typeface="Century Gothic"/>
              </a:rPr>
              <a:t>düğmesine basılarak </a:t>
            </a:r>
            <a:r>
              <a:rPr sz="2400" b="1" spc="-5" dirty="0">
                <a:latin typeface="Century Gothic"/>
                <a:cs typeface="Century Gothic"/>
              </a:rPr>
              <a:t>“Alınan Kararlar” </a:t>
            </a:r>
            <a:r>
              <a:rPr sz="2400" spc="-5" dirty="0">
                <a:latin typeface="Century Gothic"/>
                <a:cs typeface="Century Gothic"/>
              </a:rPr>
              <a:t>bölümünün  açılması</a:t>
            </a:r>
            <a:r>
              <a:rPr sz="2400" spc="-3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sağlanmalıdır.</a:t>
            </a:r>
            <a:endParaRPr sz="240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dirty="0">
                <a:latin typeface="Century Gothic"/>
                <a:cs typeface="Century Gothic"/>
              </a:rPr>
              <a:t>“Karar </a:t>
            </a:r>
            <a:r>
              <a:rPr sz="2400" b="1" spc="-10" dirty="0">
                <a:latin typeface="Century Gothic"/>
                <a:cs typeface="Century Gothic"/>
              </a:rPr>
              <a:t>Ekleme </a:t>
            </a:r>
            <a:r>
              <a:rPr sz="2400" b="1" spc="-5" dirty="0">
                <a:latin typeface="Century Gothic"/>
                <a:cs typeface="Century Gothic"/>
              </a:rPr>
              <a:t>ve Güncelleme </a:t>
            </a:r>
            <a:r>
              <a:rPr sz="2400" b="1" spc="-10" dirty="0">
                <a:latin typeface="Century Gothic"/>
                <a:cs typeface="Century Gothic"/>
              </a:rPr>
              <a:t>Bölümü” </a:t>
            </a:r>
            <a:r>
              <a:rPr sz="2400" dirty="0">
                <a:latin typeface="Century Gothic"/>
                <a:cs typeface="Century Gothic"/>
              </a:rPr>
              <a:t>nde </a:t>
            </a:r>
            <a:r>
              <a:rPr sz="2400" spc="-5" dirty="0">
                <a:latin typeface="Century Gothic"/>
                <a:cs typeface="Century Gothic"/>
              </a:rPr>
              <a:t>ilgili </a:t>
            </a:r>
            <a:r>
              <a:rPr sz="2400" spc="-10" dirty="0">
                <a:latin typeface="Century Gothic"/>
                <a:cs typeface="Century Gothic"/>
              </a:rPr>
              <a:t>karar  </a:t>
            </a:r>
            <a:r>
              <a:rPr sz="2400" dirty="0">
                <a:latin typeface="Century Gothic"/>
                <a:cs typeface="Century Gothic"/>
              </a:rPr>
              <a:t>maddesi ve kurul </a:t>
            </a:r>
            <a:r>
              <a:rPr sz="2400" spc="-5" dirty="0">
                <a:latin typeface="Century Gothic"/>
                <a:cs typeface="Century Gothic"/>
              </a:rPr>
              <a:t>toplantısında alınan </a:t>
            </a:r>
            <a:r>
              <a:rPr sz="2400" spc="-10" dirty="0">
                <a:latin typeface="Century Gothic"/>
                <a:cs typeface="Century Gothic"/>
              </a:rPr>
              <a:t>karar açıklamaları  </a:t>
            </a:r>
            <a:r>
              <a:rPr sz="2400" spc="-5" dirty="0">
                <a:latin typeface="Century Gothic"/>
                <a:cs typeface="Century Gothic"/>
              </a:rPr>
              <a:t>yer almaktadır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42759" y="3521964"/>
            <a:ext cx="596658" cy="5631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3672" y="242315"/>
            <a:ext cx="8363711" cy="3454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524" y="224027"/>
            <a:ext cx="8447532" cy="3572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868" y="260604"/>
            <a:ext cx="8279892" cy="3371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8" y="260604"/>
            <a:ext cx="8280400" cy="3371215"/>
          </a:xfrm>
          <a:custGeom>
            <a:avLst/>
            <a:gdLst/>
            <a:ahLst/>
            <a:cxnLst/>
            <a:rect l="l" t="t" r="r" b="b"/>
            <a:pathLst>
              <a:path w="8280400" h="3371215">
                <a:moveTo>
                  <a:pt x="0" y="3371088"/>
                </a:moveTo>
                <a:lnTo>
                  <a:pt x="8279892" y="3371088"/>
                </a:lnTo>
                <a:lnTo>
                  <a:pt x="8279892" y="0"/>
                </a:lnTo>
                <a:lnTo>
                  <a:pt x="0" y="0"/>
                </a:lnTo>
                <a:lnTo>
                  <a:pt x="0" y="3371088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6277" y="289305"/>
            <a:ext cx="81248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Maddenin </a:t>
            </a:r>
            <a:r>
              <a:rPr sz="1800" spc="-10" dirty="0">
                <a:latin typeface="Century Gothic"/>
                <a:cs typeface="Century Gothic"/>
              </a:rPr>
              <a:t>kararı </a:t>
            </a:r>
            <a:r>
              <a:rPr sz="1800" spc="-5" dirty="0">
                <a:latin typeface="Century Gothic"/>
                <a:cs typeface="Century Gothic"/>
              </a:rPr>
              <a:t>işlendikten sonra </a:t>
            </a:r>
            <a:r>
              <a:rPr sz="1800" dirty="0">
                <a:latin typeface="Century Gothic"/>
                <a:cs typeface="Century Gothic"/>
              </a:rPr>
              <a:t>en </a:t>
            </a:r>
            <a:r>
              <a:rPr sz="1800" spc="-5" dirty="0">
                <a:latin typeface="Century Gothic"/>
                <a:cs typeface="Century Gothic"/>
              </a:rPr>
              <a:t>üst kısımda gözüken kaydet  simgesine tıklayarak madde kaydedilir. Diğer maddeler </a:t>
            </a:r>
            <a:r>
              <a:rPr sz="1800" dirty="0">
                <a:latin typeface="Century Gothic"/>
                <a:cs typeface="Century Gothic"/>
              </a:rPr>
              <a:t>içinde </a:t>
            </a:r>
            <a:r>
              <a:rPr sz="1800" spc="-10" dirty="0">
                <a:latin typeface="Century Gothic"/>
                <a:cs typeface="Century Gothic"/>
              </a:rPr>
              <a:t>aynı </a:t>
            </a:r>
            <a:r>
              <a:rPr sz="1800" spc="-5" dirty="0">
                <a:latin typeface="Century Gothic"/>
                <a:cs typeface="Century Gothic"/>
              </a:rPr>
              <a:t>işlem  yapılır.Zümre kararlarını </a:t>
            </a:r>
            <a:r>
              <a:rPr sz="1800" dirty="0">
                <a:latin typeface="Century Gothic"/>
                <a:cs typeface="Century Gothic"/>
              </a:rPr>
              <a:t>zümre </a:t>
            </a:r>
            <a:r>
              <a:rPr sz="1800" spc="-10" dirty="0">
                <a:latin typeface="Century Gothic"/>
                <a:cs typeface="Century Gothic"/>
              </a:rPr>
              <a:t>başkanı </a:t>
            </a:r>
            <a:r>
              <a:rPr sz="1800" spc="-5" dirty="0">
                <a:latin typeface="Century Gothic"/>
                <a:cs typeface="Century Gothic"/>
              </a:rPr>
              <a:t>bu şekilde girip sisteme kayıt  ettikten sonra diğer </a:t>
            </a:r>
            <a:r>
              <a:rPr sz="1800" dirty="0">
                <a:latin typeface="Century Gothic"/>
                <a:cs typeface="Century Gothic"/>
              </a:rPr>
              <a:t>zümre </a:t>
            </a:r>
            <a:r>
              <a:rPr sz="1800" spc="-5" dirty="0">
                <a:latin typeface="Century Gothic"/>
                <a:cs typeface="Century Gothic"/>
              </a:rPr>
              <a:t>öğretmenleri yönetimsel işlemler- kurul </a:t>
            </a:r>
            <a:r>
              <a:rPr sz="1800" spc="-10" dirty="0">
                <a:latin typeface="Century Gothic"/>
                <a:cs typeface="Century Gothic"/>
              </a:rPr>
              <a:t>toplantı  </a:t>
            </a:r>
            <a:r>
              <a:rPr sz="1800" spc="-5" dirty="0">
                <a:latin typeface="Century Gothic"/>
                <a:cs typeface="Century Gothic"/>
              </a:rPr>
              <a:t>bilgilendirme bölümüne </a:t>
            </a:r>
            <a:r>
              <a:rPr sz="1800" dirty="0">
                <a:latin typeface="Century Gothic"/>
                <a:cs typeface="Century Gothic"/>
              </a:rPr>
              <a:t>giriş </a:t>
            </a:r>
            <a:r>
              <a:rPr sz="1800" spc="-10" dirty="0">
                <a:latin typeface="Century Gothic"/>
                <a:cs typeface="Century Gothic"/>
              </a:rPr>
              <a:t>yaparak </a:t>
            </a:r>
            <a:r>
              <a:rPr sz="1800" spc="-5" dirty="0">
                <a:latin typeface="Century Gothic"/>
                <a:cs typeface="Century Gothic"/>
              </a:rPr>
              <a:t>ilgili zümrenin kalem simgesine  tıkladıktan sonra alt resimde </a:t>
            </a:r>
            <a:r>
              <a:rPr sz="1800" dirty="0">
                <a:latin typeface="Century Gothic"/>
                <a:cs typeface="Century Gothic"/>
              </a:rPr>
              <a:t>gözüken </a:t>
            </a:r>
            <a:r>
              <a:rPr sz="1800" spc="-5" dirty="0">
                <a:latin typeface="Century Gothic"/>
                <a:cs typeface="Century Gothic"/>
              </a:rPr>
              <a:t>onaylama bölümündeki kurul  kararlarını okudum </a:t>
            </a:r>
            <a:r>
              <a:rPr sz="1800" spc="0" dirty="0">
                <a:latin typeface="Century Gothic"/>
                <a:cs typeface="Century Gothic"/>
              </a:rPr>
              <a:t>ve </a:t>
            </a:r>
            <a:r>
              <a:rPr sz="1800" spc="-5" dirty="0">
                <a:latin typeface="Century Gothic"/>
                <a:cs typeface="Century Gothic"/>
              </a:rPr>
              <a:t>tümünü kabul ediyorum simgesindeki kutucuğu  işaretleyip en </a:t>
            </a:r>
            <a:r>
              <a:rPr sz="1800" dirty="0">
                <a:latin typeface="Century Gothic"/>
                <a:cs typeface="Century Gothic"/>
              </a:rPr>
              <a:t>üst </a:t>
            </a:r>
            <a:r>
              <a:rPr sz="1800" spc="-5" dirty="0">
                <a:latin typeface="Century Gothic"/>
                <a:cs typeface="Century Gothic"/>
              </a:rPr>
              <a:t>kısımdaki kaydet </a:t>
            </a:r>
            <a:r>
              <a:rPr sz="1800" dirty="0">
                <a:latin typeface="Century Gothic"/>
                <a:cs typeface="Century Gothic"/>
              </a:rPr>
              <a:t>butonuna </a:t>
            </a:r>
            <a:r>
              <a:rPr sz="1800" spc="-5" dirty="0">
                <a:latin typeface="Century Gothic"/>
                <a:cs typeface="Century Gothic"/>
              </a:rPr>
              <a:t>tıklayarak kurul başkan  tarafından</a:t>
            </a:r>
            <a:r>
              <a:rPr sz="1800" spc="3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onaylanır.</a:t>
            </a:r>
            <a:r>
              <a:rPr sz="1800" spc="305" dirty="0">
                <a:latin typeface="Century Gothic"/>
                <a:cs typeface="Century Gothic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Dikkat</a:t>
            </a:r>
            <a:r>
              <a:rPr sz="1800" b="1" i="1" u="heavy" spc="3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zümre</a:t>
            </a:r>
            <a:r>
              <a:rPr sz="1800" b="1" i="1" u="heavy" spc="3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i="1" u="heavy" spc="-10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başkanı</a:t>
            </a:r>
            <a:r>
              <a:rPr sz="1800" b="1" i="1" u="heavy" spc="3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hem</a:t>
            </a:r>
            <a:r>
              <a:rPr sz="1800" b="1" i="1" u="heavy" spc="3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zümreyi</a:t>
            </a:r>
            <a:r>
              <a:rPr sz="1800" b="1" i="1" u="heavy" spc="3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hem</a:t>
            </a:r>
            <a:r>
              <a:rPr sz="1800" b="1" i="1" u="heavy" spc="3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de</a:t>
            </a:r>
            <a:r>
              <a:rPr sz="1800" b="1" i="1" u="heavy" spc="32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800" b="1" i="1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yıllık</a:t>
            </a:r>
            <a:endParaRPr sz="1800">
              <a:latin typeface="Century Gothic"/>
              <a:cs typeface="Century Gothic"/>
            </a:endParaRPr>
          </a:p>
          <a:p>
            <a:pPr marL="12700" marR="5080" indent="-635" algn="just">
              <a:lnSpc>
                <a:spcPct val="100000"/>
              </a:lnSpc>
            </a:pPr>
            <a:r>
              <a:rPr sz="1800" u="heavy" spc="-4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planı en son onaylayacaktır</a:t>
            </a:r>
            <a:r>
              <a:rPr sz="1800" spc="-5" dirty="0">
                <a:latin typeface="Century Gothic"/>
                <a:cs typeface="Century Gothic"/>
              </a:rPr>
              <a:t>. İlgili Zümre öğretmenlerinin </a:t>
            </a:r>
            <a:r>
              <a:rPr sz="1800" spc="-10" dirty="0">
                <a:latin typeface="Century Gothic"/>
                <a:cs typeface="Century Gothic"/>
              </a:rPr>
              <a:t>hepsi </a:t>
            </a:r>
            <a:r>
              <a:rPr sz="1800" spc="-5" dirty="0">
                <a:latin typeface="Century Gothic"/>
                <a:cs typeface="Century Gothic"/>
              </a:rPr>
              <a:t>kurulu  onaylamadan </a:t>
            </a:r>
            <a:r>
              <a:rPr sz="1800" dirty="0">
                <a:latin typeface="Century Gothic"/>
                <a:cs typeface="Century Gothic"/>
              </a:rPr>
              <a:t>zümre </a:t>
            </a:r>
            <a:r>
              <a:rPr sz="1800" spc="-5" dirty="0">
                <a:latin typeface="Century Gothic"/>
                <a:cs typeface="Century Gothic"/>
              </a:rPr>
              <a:t>Okul Müdürünün onaylama </a:t>
            </a:r>
            <a:r>
              <a:rPr sz="1800" spc="-10" dirty="0">
                <a:latin typeface="Century Gothic"/>
                <a:cs typeface="Century Gothic"/>
              </a:rPr>
              <a:t>sayfasına  </a:t>
            </a:r>
            <a:r>
              <a:rPr sz="1800" spc="-5" dirty="0">
                <a:latin typeface="Century Gothic"/>
                <a:cs typeface="Century Gothic"/>
              </a:rPr>
              <a:t>düşmeyecektir.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963" y="3788664"/>
            <a:ext cx="8273796" cy="2595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0436" y="434340"/>
            <a:ext cx="8203692" cy="148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975" y="324611"/>
            <a:ext cx="7330440" cy="1834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31" y="452627"/>
            <a:ext cx="8119872" cy="14005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4631" y="452627"/>
            <a:ext cx="8120380" cy="1400810"/>
          </a:xfrm>
          <a:prstGeom prst="rect">
            <a:avLst/>
          </a:prstGeom>
          <a:ln w="9144">
            <a:solidFill>
              <a:srgbClr val="E6B729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522855" marR="819785" indent="-1696720">
              <a:lnSpc>
                <a:spcPct val="100000"/>
              </a:lnSpc>
              <a:spcBef>
                <a:spcPts val="290"/>
              </a:spcBef>
            </a:pPr>
            <a:r>
              <a:rPr sz="4200" dirty="0"/>
              <a:t>ÖĞRETMENLER</a:t>
            </a:r>
            <a:r>
              <a:rPr sz="4200" spc="-95" dirty="0"/>
              <a:t> </a:t>
            </a:r>
            <a:r>
              <a:rPr sz="4200" spc="-5" dirty="0"/>
              <a:t>KURULUNU  </a:t>
            </a:r>
            <a:r>
              <a:rPr sz="4200" dirty="0"/>
              <a:t>ONAYLAMA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0" y="2505455"/>
            <a:ext cx="9144000" cy="1709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20" y="4710684"/>
            <a:ext cx="8656320" cy="1284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272" y="4692396"/>
            <a:ext cx="8737092" cy="1377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6615" y="4728971"/>
            <a:ext cx="8572500" cy="12009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6615" y="4728971"/>
            <a:ext cx="8572500" cy="12014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80645" algn="just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latin typeface="Century Gothic"/>
                <a:cs typeface="Century Gothic"/>
              </a:rPr>
              <a:t>Yönetimsel İşlemler </a:t>
            </a:r>
            <a:r>
              <a:rPr sz="1800" dirty="0">
                <a:latin typeface="Century Gothic"/>
                <a:cs typeface="Century Gothic"/>
              </a:rPr>
              <a:t>– Kurul </a:t>
            </a:r>
            <a:r>
              <a:rPr sz="1800" spc="-10" dirty="0">
                <a:latin typeface="Century Gothic"/>
                <a:cs typeface="Century Gothic"/>
              </a:rPr>
              <a:t>Toplantı </a:t>
            </a:r>
            <a:r>
              <a:rPr sz="1800" spc="-5" dirty="0">
                <a:latin typeface="Century Gothic"/>
                <a:cs typeface="Century Gothic"/>
              </a:rPr>
              <a:t>Bilgilendirme bölümüne giriş </a:t>
            </a:r>
            <a:r>
              <a:rPr sz="1800" spc="-10" dirty="0">
                <a:latin typeface="Century Gothic"/>
                <a:cs typeface="Century Gothic"/>
              </a:rPr>
              <a:t>yapılarak  </a:t>
            </a:r>
            <a:r>
              <a:rPr sz="1800" spc="-5" dirty="0">
                <a:latin typeface="Century Gothic"/>
                <a:cs typeface="Century Gothic"/>
              </a:rPr>
              <a:t>ÖĞRETMENLER </a:t>
            </a:r>
            <a:r>
              <a:rPr sz="1800" spc="-10" dirty="0">
                <a:latin typeface="Century Gothic"/>
                <a:cs typeface="Century Gothic"/>
              </a:rPr>
              <a:t>KURULU </a:t>
            </a:r>
            <a:r>
              <a:rPr sz="1800" dirty="0">
                <a:latin typeface="Century Gothic"/>
                <a:cs typeface="Century Gothic"/>
              </a:rPr>
              <a:t>KALEM </a:t>
            </a:r>
            <a:r>
              <a:rPr sz="1800" spc="-5" dirty="0">
                <a:latin typeface="Century Gothic"/>
                <a:cs typeface="Century Gothic"/>
              </a:rPr>
              <a:t>SİMGESİNE TIKLANARAK SEÇİLİR. YUKARIDAKİ  ONAYLAMA KISMI KUTUCUĞU İŞARETLENEREK </a:t>
            </a:r>
            <a:r>
              <a:rPr sz="1800" spc="-10" dirty="0">
                <a:latin typeface="Century Gothic"/>
                <a:cs typeface="Century Gothic"/>
              </a:rPr>
              <a:t>ÜST </a:t>
            </a:r>
            <a:r>
              <a:rPr sz="1800" dirty="0">
                <a:latin typeface="Century Gothic"/>
                <a:cs typeface="Century Gothic"/>
              </a:rPr>
              <a:t>KISIMDAN KAYIT  </a:t>
            </a:r>
            <a:r>
              <a:rPr sz="1800" spc="-10" dirty="0">
                <a:latin typeface="Century Gothic"/>
                <a:cs typeface="Century Gothic"/>
              </a:rPr>
              <a:t>BUTONUNA </a:t>
            </a:r>
            <a:r>
              <a:rPr sz="1800" dirty="0">
                <a:latin typeface="Century Gothic"/>
                <a:cs typeface="Century Gothic"/>
              </a:rPr>
              <a:t>TIKLANARAK </a:t>
            </a:r>
            <a:r>
              <a:rPr sz="1800" spc="-10" dirty="0">
                <a:latin typeface="Century Gothic"/>
                <a:cs typeface="Century Gothic"/>
              </a:rPr>
              <a:t>KURUL </a:t>
            </a:r>
            <a:r>
              <a:rPr sz="1800" dirty="0">
                <a:latin typeface="Century Gothic"/>
                <a:cs typeface="Century Gothic"/>
              </a:rPr>
              <a:t>KARARLARI </a:t>
            </a:r>
            <a:r>
              <a:rPr sz="1800" spc="-5" dirty="0">
                <a:latin typeface="Century Gothic"/>
                <a:cs typeface="Century Gothic"/>
              </a:rPr>
              <a:t>KABUL</a:t>
            </a:r>
            <a:r>
              <a:rPr sz="1800" spc="7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EDİLİR.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2043" y="242315"/>
            <a:ext cx="8471916" cy="602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656" y="216408"/>
            <a:ext cx="8583168" cy="609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" y="260604"/>
            <a:ext cx="8388096" cy="5940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260604"/>
            <a:ext cx="8388350" cy="5941060"/>
          </a:xfrm>
          <a:custGeom>
            <a:avLst/>
            <a:gdLst/>
            <a:ahLst/>
            <a:cxnLst/>
            <a:rect l="l" t="t" r="r" b="b"/>
            <a:pathLst>
              <a:path w="8388350" h="5941060">
                <a:moveTo>
                  <a:pt x="0" y="5940552"/>
                </a:moveTo>
                <a:lnTo>
                  <a:pt x="8388096" y="5940552"/>
                </a:lnTo>
                <a:lnTo>
                  <a:pt x="8388096" y="0"/>
                </a:lnTo>
                <a:lnTo>
                  <a:pt x="0" y="0"/>
                </a:lnTo>
                <a:lnTo>
                  <a:pt x="0" y="5940552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4370" y="292353"/>
            <a:ext cx="8233409" cy="5815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ahoma"/>
                <a:cs typeface="Tahoma"/>
              </a:rPr>
              <a:t>“Karar Ekleme </a:t>
            </a:r>
            <a:r>
              <a:rPr sz="2000" b="1" dirty="0">
                <a:latin typeface="Tahoma"/>
                <a:cs typeface="Tahoma"/>
              </a:rPr>
              <a:t>ve </a:t>
            </a:r>
            <a:r>
              <a:rPr sz="2000" b="1" spc="-5" dirty="0">
                <a:latin typeface="Tahoma"/>
                <a:cs typeface="Tahoma"/>
              </a:rPr>
              <a:t>Güncelleme Bölümü” </a:t>
            </a:r>
            <a:r>
              <a:rPr sz="2000" spc="-5" dirty="0">
                <a:latin typeface="Tahoma"/>
                <a:cs typeface="Tahoma"/>
              </a:rPr>
              <a:t>nde ilgili </a:t>
            </a:r>
            <a:r>
              <a:rPr sz="2000" spc="-10" dirty="0">
                <a:latin typeface="Tahoma"/>
                <a:cs typeface="Tahoma"/>
              </a:rPr>
              <a:t>karar </a:t>
            </a:r>
            <a:r>
              <a:rPr sz="2000" spc="-5" dirty="0">
                <a:latin typeface="Tahoma"/>
                <a:cs typeface="Tahoma"/>
              </a:rPr>
              <a:t>maddesi </a:t>
            </a:r>
            <a:r>
              <a:rPr sz="2000" spc="-15" dirty="0">
                <a:latin typeface="Tahoma"/>
                <a:cs typeface="Tahoma"/>
              </a:rPr>
              <a:t>ve  </a:t>
            </a:r>
            <a:r>
              <a:rPr sz="2000" spc="-5" dirty="0">
                <a:latin typeface="Tahoma"/>
                <a:cs typeface="Tahoma"/>
              </a:rPr>
              <a:t>kurul toplantısında </a:t>
            </a:r>
            <a:r>
              <a:rPr sz="2000" dirty="0">
                <a:latin typeface="Tahoma"/>
                <a:cs typeface="Tahoma"/>
              </a:rPr>
              <a:t>alınan </a:t>
            </a:r>
            <a:r>
              <a:rPr sz="2000" spc="-10" dirty="0">
                <a:latin typeface="Tahoma"/>
                <a:cs typeface="Tahoma"/>
              </a:rPr>
              <a:t>karar </a:t>
            </a:r>
            <a:r>
              <a:rPr sz="2000" dirty="0">
                <a:latin typeface="Tahoma"/>
                <a:cs typeface="Tahoma"/>
              </a:rPr>
              <a:t>açıklamaları </a:t>
            </a:r>
            <a:r>
              <a:rPr sz="2000" spc="-5" dirty="0">
                <a:latin typeface="Tahoma"/>
                <a:cs typeface="Tahoma"/>
              </a:rPr>
              <a:t>yer </a:t>
            </a:r>
            <a:r>
              <a:rPr sz="2000" spc="-25" dirty="0">
                <a:latin typeface="Tahoma"/>
                <a:cs typeface="Tahoma"/>
              </a:rPr>
              <a:t>almaktadır. Toplantıda  </a:t>
            </a:r>
            <a:r>
              <a:rPr sz="2000" dirty="0">
                <a:latin typeface="Tahoma"/>
                <a:cs typeface="Tahoma"/>
              </a:rPr>
              <a:t>alınan </a:t>
            </a:r>
            <a:r>
              <a:rPr sz="2000" spc="-10" dirty="0">
                <a:latin typeface="Tahoma"/>
                <a:cs typeface="Tahoma"/>
              </a:rPr>
              <a:t>kararı </a:t>
            </a:r>
            <a:r>
              <a:rPr sz="2000" spc="-15" dirty="0">
                <a:latin typeface="Tahoma"/>
                <a:cs typeface="Tahoma"/>
              </a:rPr>
              <a:t>buraya </a:t>
            </a:r>
            <a:r>
              <a:rPr sz="2000" spc="-10" dirty="0">
                <a:latin typeface="Tahoma"/>
                <a:cs typeface="Tahoma"/>
              </a:rPr>
              <a:t>girerek </a:t>
            </a:r>
            <a:r>
              <a:rPr sz="2000" spc="-15" dirty="0">
                <a:latin typeface="Tahoma"/>
                <a:cs typeface="Tahoma"/>
              </a:rPr>
              <a:t>(veya </a:t>
            </a:r>
            <a:r>
              <a:rPr sz="2000" spc="-10" dirty="0">
                <a:latin typeface="Tahoma"/>
                <a:cs typeface="Tahoma"/>
              </a:rPr>
              <a:t>yazman </a:t>
            </a:r>
            <a:r>
              <a:rPr sz="2000" spc="-5" dirty="0">
                <a:latin typeface="Tahoma"/>
                <a:cs typeface="Tahoma"/>
              </a:rPr>
              <a:t>tarafından bir kelime </a:t>
            </a:r>
            <a:r>
              <a:rPr sz="2000" dirty="0">
                <a:latin typeface="Tahoma"/>
                <a:cs typeface="Tahoma"/>
              </a:rPr>
              <a:t>işlemci  </a:t>
            </a:r>
            <a:r>
              <a:rPr sz="2000" spc="-5" dirty="0">
                <a:latin typeface="Tahoma"/>
                <a:cs typeface="Tahoma"/>
              </a:rPr>
              <a:t>programında kurul kararları yazılmışsa </a:t>
            </a:r>
            <a:r>
              <a:rPr sz="2000" spc="-15" dirty="0">
                <a:latin typeface="Tahoma"/>
                <a:cs typeface="Tahoma"/>
              </a:rPr>
              <a:t>(Word-Notepad </a:t>
            </a:r>
            <a:r>
              <a:rPr sz="2000" spc="-35" dirty="0">
                <a:latin typeface="Tahoma"/>
                <a:cs typeface="Tahoma"/>
              </a:rPr>
              <a:t>vb.) </a:t>
            </a:r>
            <a:r>
              <a:rPr sz="2000" spc="-10" dirty="0">
                <a:latin typeface="Tahoma"/>
                <a:cs typeface="Tahoma"/>
              </a:rPr>
              <a:t>kopyala-  </a:t>
            </a:r>
            <a:r>
              <a:rPr sz="2000" spc="-5" dirty="0">
                <a:latin typeface="Tahoma"/>
                <a:cs typeface="Tahoma"/>
              </a:rPr>
              <a:t>yapıştır </a:t>
            </a:r>
            <a:r>
              <a:rPr sz="2000" spc="-10" dirty="0">
                <a:latin typeface="Tahoma"/>
                <a:cs typeface="Tahoma"/>
              </a:rPr>
              <a:t>yaparak) </a:t>
            </a:r>
            <a:r>
              <a:rPr sz="2000" dirty="0">
                <a:latin typeface="Tahoma"/>
                <a:cs typeface="Tahoma"/>
              </a:rPr>
              <a:t>en üst </a:t>
            </a:r>
            <a:r>
              <a:rPr sz="2000" spc="-5" dirty="0">
                <a:latin typeface="Tahoma"/>
                <a:cs typeface="Tahoma"/>
              </a:rPr>
              <a:t>menüde </a:t>
            </a:r>
            <a:r>
              <a:rPr sz="2000" spc="-10" dirty="0">
                <a:latin typeface="Tahoma"/>
                <a:cs typeface="Tahoma"/>
              </a:rPr>
              <a:t>yer </a:t>
            </a:r>
            <a:r>
              <a:rPr sz="2000" dirty="0">
                <a:latin typeface="Tahoma"/>
                <a:cs typeface="Tahoma"/>
              </a:rPr>
              <a:t>alan </a:t>
            </a:r>
            <a:r>
              <a:rPr sz="2000" b="1" spc="-5" dirty="0">
                <a:latin typeface="Tahoma"/>
                <a:cs typeface="Tahoma"/>
              </a:rPr>
              <a:t>“Yeni </a:t>
            </a:r>
            <a:r>
              <a:rPr sz="2000" spc="-5" dirty="0">
                <a:latin typeface="Tahoma"/>
                <a:cs typeface="Tahoma"/>
              </a:rPr>
              <a:t>E-Müfredat Projesi  </a:t>
            </a:r>
            <a:r>
              <a:rPr sz="2000" b="1" spc="-10" dirty="0">
                <a:latin typeface="Tahoma"/>
                <a:cs typeface="Tahoma"/>
              </a:rPr>
              <a:t>Kayıt” </a:t>
            </a:r>
            <a:r>
              <a:rPr sz="2000" spc="-15" dirty="0">
                <a:latin typeface="Tahoma"/>
                <a:cs typeface="Tahoma"/>
              </a:rPr>
              <a:t>veya </a:t>
            </a:r>
            <a:r>
              <a:rPr sz="2000" b="1" spc="-5" dirty="0">
                <a:latin typeface="Tahoma"/>
                <a:cs typeface="Tahoma"/>
              </a:rPr>
              <a:t>“Kayıt </a:t>
            </a:r>
            <a:r>
              <a:rPr sz="2000" b="1" spc="-10" dirty="0">
                <a:latin typeface="Tahoma"/>
                <a:cs typeface="Tahoma"/>
              </a:rPr>
              <a:t>Güncelle” </a:t>
            </a:r>
            <a:r>
              <a:rPr sz="2000" spc="-5" dirty="0">
                <a:latin typeface="Tahoma"/>
                <a:cs typeface="Tahoma"/>
              </a:rPr>
              <a:t>düğmesine </a:t>
            </a:r>
            <a:r>
              <a:rPr sz="2000" spc="-25" dirty="0">
                <a:latin typeface="Tahoma"/>
                <a:cs typeface="Tahoma"/>
              </a:rPr>
              <a:t>basılmalıdır. </a:t>
            </a:r>
            <a:r>
              <a:rPr sz="2000" spc="-5" dirty="0">
                <a:latin typeface="Tahoma"/>
                <a:cs typeface="Tahoma"/>
              </a:rPr>
              <a:t>Tüm gündem  maddeleri </a:t>
            </a:r>
            <a:r>
              <a:rPr sz="2000" dirty="0">
                <a:latin typeface="Tahoma"/>
                <a:cs typeface="Tahoma"/>
              </a:rPr>
              <a:t>için </a:t>
            </a:r>
            <a:r>
              <a:rPr sz="2000" spc="-5" dirty="0">
                <a:latin typeface="Tahoma"/>
                <a:cs typeface="Tahoma"/>
              </a:rPr>
              <a:t>bu işlem </a:t>
            </a:r>
            <a:r>
              <a:rPr sz="2000" spc="-25" dirty="0">
                <a:latin typeface="Tahoma"/>
                <a:cs typeface="Tahoma"/>
              </a:rPr>
              <a:t>yapılmalıdır. </a:t>
            </a:r>
            <a:r>
              <a:rPr sz="2000" b="1" spc="-10" dirty="0">
                <a:latin typeface="Tahoma"/>
                <a:cs typeface="Tahoma"/>
              </a:rPr>
              <a:t>Eksik </a:t>
            </a:r>
            <a:r>
              <a:rPr sz="2000" b="1" spc="-5" dirty="0">
                <a:latin typeface="Tahoma"/>
                <a:cs typeface="Tahoma"/>
              </a:rPr>
              <a:t>tek </a:t>
            </a:r>
            <a:r>
              <a:rPr sz="2000" b="1" dirty="0">
                <a:latin typeface="Tahoma"/>
                <a:cs typeface="Tahoma"/>
              </a:rPr>
              <a:t>bir </a:t>
            </a:r>
            <a:r>
              <a:rPr sz="2000" b="1" spc="-5" dirty="0">
                <a:latin typeface="Tahoma"/>
                <a:cs typeface="Tahoma"/>
              </a:rPr>
              <a:t>gündem </a:t>
            </a:r>
            <a:r>
              <a:rPr sz="2000" b="1" dirty="0">
                <a:latin typeface="Tahoma"/>
                <a:cs typeface="Tahoma"/>
              </a:rPr>
              <a:t>maddesi  </a:t>
            </a:r>
            <a:r>
              <a:rPr sz="2000" b="1" spc="-5" dirty="0">
                <a:latin typeface="Tahoma"/>
                <a:cs typeface="Tahoma"/>
              </a:rPr>
              <a:t>dahi varsa katılımcılar onaylayamazlar. </a:t>
            </a:r>
            <a:r>
              <a:rPr sz="2000" spc="-10" dirty="0">
                <a:latin typeface="Tahoma"/>
                <a:cs typeface="Tahoma"/>
              </a:rPr>
              <a:t>Kurul </a:t>
            </a:r>
            <a:r>
              <a:rPr sz="2000" spc="-5" dirty="0">
                <a:latin typeface="Tahoma"/>
                <a:cs typeface="Tahoma"/>
              </a:rPr>
              <a:t>başkanı </a:t>
            </a:r>
            <a:r>
              <a:rPr sz="2000" spc="-15" dirty="0">
                <a:latin typeface="Tahoma"/>
                <a:cs typeface="Tahoma"/>
              </a:rPr>
              <a:t>veya </a:t>
            </a:r>
            <a:r>
              <a:rPr sz="2000" spc="-5" dirty="0">
                <a:latin typeface="Tahoma"/>
                <a:cs typeface="Tahoma"/>
              </a:rPr>
              <a:t>katılımcı  </a:t>
            </a:r>
            <a:r>
              <a:rPr sz="2000" dirty="0">
                <a:latin typeface="Tahoma"/>
                <a:cs typeface="Tahoma"/>
              </a:rPr>
              <a:t>olma </a:t>
            </a:r>
            <a:r>
              <a:rPr sz="2000" spc="-5" dirty="0">
                <a:latin typeface="Tahoma"/>
                <a:cs typeface="Tahoma"/>
              </a:rPr>
              <a:t>durumunuz </a:t>
            </a:r>
            <a:r>
              <a:rPr sz="2000" dirty="0">
                <a:latin typeface="Tahoma"/>
                <a:cs typeface="Tahoma"/>
              </a:rPr>
              <a:t>da </a:t>
            </a:r>
            <a:r>
              <a:rPr sz="2000" b="1" spc="-5" dirty="0">
                <a:latin typeface="Tahoma"/>
                <a:cs typeface="Tahoma"/>
              </a:rPr>
              <a:t>“Davet Edildiğiniz Toplantılar” </a:t>
            </a:r>
            <a:r>
              <a:rPr sz="2000" spc="-5" dirty="0">
                <a:latin typeface="Tahoma"/>
                <a:cs typeface="Tahoma"/>
              </a:rPr>
              <a:t>bölümündeki  resimden </a:t>
            </a:r>
            <a:r>
              <a:rPr sz="2000" spc="-15" dirty="0">
                <a:latin typeface="Tahoma"/>
                <a:cs typeface="Tahoma"/>
              </a:rPr>
              <a:t>anlaşılabilmektedir. </a:t>
            </a:r>
            <a:r>
              <a:rPr sz="2000" spc="-10" dirty="0">
                <a:latin typeface="Tahoma"/>
                <a:cs typeface="Tahoma"/>
              </a:rPr>
              <a:t>Kurul/ </a:t>
            </a:r>
            <a:r>
              <a:rPr sz="2000" spc="-5" dirty="0">
                <a:latin typeface="Tahoma"/>
                <a:cs typeface="Tahoma"/>
              </a:rPr>
              <a:t>Zümre </a:t>
            </a:r>
            <a:r>
              <a:rPr sz="2000" dirty="0">
                <a:latin typeface="Tahoma"/>
                <a:cs typeface="Tahoma"/>
              </a:rPr>
              <a:t>başkanı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iseniz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tabLst>
                <a:tab pos="6163945" algn="l"/>
              </a:tabLst>
            </a:pPr>
            <a:r>
              <a:rPr sz="2000" spc="-10" dirty="0">
                <a:latin typeface="Tahoma"/>
                <a:cs typeface="Tahoma"/>
              </a:rPr>
              <a:t>ekrana  </a:t>
            </a:r>
            <a:r>
              <a:rPr sz="2000" spc="-5" dirty="0">
                <a:latin typeface="Tahoma"/>
                <a:cs typeface="Tahoma"/>
              </a:rPr>
              <a:t>resmi gelirken,  sadece</a:t>
            </a:r>
            <a:r>
              <a:rPr sz="2000" spc="-1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kurula</a:t>
            </a:r>
            <a:r>
              <a:rPr sz="2000" spc="2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katılımcı	olarak giriyorsanız  resmi</a:t>
            </a:r>
            <a:r>
              <a:rPr sz="2000" spc="-25" dirty="0">
                <a:latin typeface="Tahoma"/>
                <a:cs typeface="Tahoma"/>
              </a:rPr>
              <a:t> görünecektir.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99800"/>
              </a:lnSpc>
              <a:spcBef>
                <a:spcPts val="10"/>
              </a:spcBef>
            </a:pPr>
            <a:r>
              <a:rPr sz="2000" spc="-5" dirty="0">
                <a:latin typeface="Tahoma"/>
                <a:cs typeface="Tahoma"/>
              </a:rPr>
              <a:t>Fiili olarak </a:t>
            </a:r>
            <a:r>
              <a:rPr sz="2000" dirty="0">
                <a:latin typeface="Tahoma"/>
                <a:cs typeface="Tahoma"/>
              </a:rPr>
              <a:t>toplantı </a:t>
            </a:r>
            <a:r>
              <a:rPr sz="2000" spc="-5" dirty="0">
                <a:latin typeface="Tahoma"/>
                <a:cs typeface="Tahoma"/>
              </a:rPr>
              <a:t>bittikten </a:t>
            </a:r>
            <a:r>
              <a:rPr sz="2000" spc="-10" dirty="0">
                <a:latin typeface="Tahoma"/>
                <a:cs typeface="Tahoma"/>
              </a:rPr>
              <a:t>ve </a:t>
            </a:r>
            <a:r>
              <a:rPr sz="2000" spc="-5" dirty="0">
                <a:latin typeface="Tahoma"/>
                <a:cs typeface="Tahoma"/>
              </a:rPr>
              <a:t>kararları </a:t>
            </a:r>
            <a:r>
              <a:rPr sz="2000" dirty="0">
                <a:latin typeface="Tahoma"/>
                <a:cs typeface="Tahoma"/>
              </a:rPr>
              <a:t>girildikten </a:t>
            </a:r>
            <a:r>
              <a:rPr sz="2000" spc="-10" dirty="0">
                <a:latin typeface="Tahoma"/>
                <a:cs typeface="Tahoma"/>
              </a:rPr>
              <a:t>sonra </a:t>
            </a:r>
            <a:r>
              <a:rPr sz="2000" spc="-5" dirty="0">
                <a:latin typeface="Tahoma"/>
                <a:cs typeface="Tahoma"/>
              </a:rPr>
              <a:t>kurula katılan  tüm personel </a:t>
            </a:r>
            <a:r>
              <a:rPr sz="2000" b="1" spc="-5" dirty="0">
                <a:latin typeface="Tahoma"/>
                <a:cs typeface="Tahoma"/>
              </a:rPr>
              <a:t>“Onaylama Bölümü </a:t>
            </a:r>
            <a:r>
              <a:rPr sz="2000" b="1" dirty="0">
                <a:latin typeface="Tahoma"/>
                <a:cs typeface="Tahoma"/>
              </a:rPr>
              <a:t>“ </a:t>
            </a:r>
            <a:r>
              <a:rPr sz="2000" spc="-5" dirty="0">
                <a:latin typeface="Tahoma"/>
                <a:cs typeface="Tahoma"/>
              </a:rPr>
              <a:t>ne </a:t>
            </a:r>
            <a:r>
              <a:rPr sz="2000" spc="-10" dirty="0">
                <a:latin typeface="Tahoma"/>
                <a:cs typeface="Tahoma"/>
              </a:rPr>
              <a:t>gelerek </a:t>
            </a:r>
            <a:r>
              <a:rPr sz="2000" spc="-5" dirty="0">
                <a:latin typeface="Tahoma"/>
                <a:cs typeface="Tahoma"/>
              </a:rPr>
              <a:t>kararlar </a:t>
            </a:r>
            <a:r>
              <a:rPr sz="2000" dirty="0">
                <a:latin typeface="Tahoma"/>
                <a:cs typeface="Tahoma"/>
              </a:rPr>
              <a:t>ile ilgili  </a:t>
            </a:r>
            <a:r>
              <a:rPr sz="2000" spc="-5" dirty="0">
                <a:latin typeface="Tahoma"/>
                <a:cs typeface="Tahoma"/>
              </a:rPr>
              <a:t>onaylama, kısmi onaylama </a:t>
            </a:r>
            <a:r>
              <a:rPr sz="2000" spc="-15" dirty="0">
                <a:latin typeface="Tahoma"/>
                <a:cs typeface="Tahoma"/>
              </a:rPr>
              <a:t>veya </a:t>
            </a:r>
            <a:r>
              <a:rPr sz="2000" spc="-10" dirty="0">
                <a:latin typeface="Tahoma"/>
                <a:cs typeface="Tahoma"/>
              </a:rPr>
              <a:t>reddetme </a:t>
            </a:r>
            <a:r>
              <a:rPr sz="2000" dirty="0">
                <a:latin typeface="Tahoma"/>
                <a:cs typeface="Tahoma"/>
              </a:rPr>
              <a:t>işlemlerini </a:t>
            </a:r>
            <a:r>
              <a:rPr sz="2000" spc="-5" dirty="0">
                <a:latin typeface="Tahoma"/>
                <a:cs typeface="Tahoma"/>
              </a:rPr>
              <a:t>yapmaları </a:t>
            </a:r>
            <a:r>
              <a:rPr sz="2000" spc="-40" dirty="0">
                <a:latin typeface="Tahoma"/>
                <a:cs typeface="Tahoma"/>
              </a:rPr>
              <a:t>gerekir.  </a:t>
            </a:r>
            <a:r>
              <a:rPr sz="2000" spc="-5" dirty="0">
                <a:latin typeface="Tahoma"/>
                <a:cs typeface="Tahoma"/>
              </a:rPr>
              <a:t>Burada aşağıdaki gibi üç </a:t>
            </a:r>
            <a:r>
              <a:rPr sz="2000" dirty="0">
                <a:latin typeface="Tahoma"/>
                <a:cs typeface="Tahoma"/>
              </a:rPr>
              <a:t>adet </a:t>
            </a:r>
            <a:r>
              <a:rPr sz="2000" spc="-5" dirty="0">
                <a:latin typeface="Tahoma"/>
                <a:cs typeface="Tahoma"/>
              </a:rPr>
              <a:t>seçenek </a:t>
            </a:r>
            <a:r>
              <a:rPr sz="2000" spc="-20" dirty="0">
                <a:latin typeface="Tahoma"/>
                <a:cs typeface="Tahoma"/>
              </a:rPr>
              <a:t>bulunmaktadır. </a:t>
            </a:r>
            <a:r>
              <a:rPr sz="2000" b="1" spc="-10" dirty="0">
                <a:latin typeface="Tahoma"/>
                <a:cs typeface="Tahoma"/>
              </a:rPr>
              <a:t>“Kurul/Zümre  </a:t>
            </a:r>
            <a:r>
              <a:rPr sz="2000" b="1" spc="-5" dirty="0">
                <a:latin typeface="Tahoma"/>
                <a:cs typeface="Tahoma"/>
              </a:rPr>
              <a:t>kararlarını okudum </a:t>
            </a:r>
            <a:r>
              <a:rPr sz="2000" b="1" dirty="0">
                <a:latin typeface="Tahoma"/>
                <a:cs typeface="Tahoma"/>
              </a:rPr>
              <a:t>ve </a:t>
            </a:r>
            <a:r>
              <a:rPr sz="2000" b="1" spc="-5" dirty="0">
                <a:latin typeface="Tahoma"/>
                <a:cs typeface="Tahoma"/>
              </a:rPr>
              <a:t>tümünü </a:t>
            </a:r>
            <a:r>
              <a:rPr sz="2000" b="1" dirty="0">
                <a:latin typeface="Tahoma"/>
                <a:cs typeface="Tahoma"/>
              </a:rPr>
              <a:t>kabul </a:t>
            </a:r>
            <a:r>
              <a:rPr sz="2000" b="1" spc="-5" dirty="0">
                <a:latin typeface="Tahoma"/>
                <a:cs typeface="Tahoma"/>
              </a:rPr>
              <a:t>ediyorum.” </a:t>
            </a:r>
            <a:r>
              <a:rPr sz="2000" spc="-5" dirty="0">
                <a:latin typeface="Tahoma"/>
                <a:cs typeface="Tahoma"/>
              </a:rPr>
              <a:t>seçeneği  işaretlendiğinde tüm kararları kabul etmiş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olurlar.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58583" y="2878823"/>
            <a:ext cx="1562862" cy="962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6984" y="3457943"/>
            <a:ext cx="1282445" cy="9166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4" y="327659"/>
            <a:ext cx="8750046" cy="31036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418338"/>
            <a:ext cx="834263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ahoma"/>
                <a:cs typeface="Tahoma"/>
              </a:rPr>
              <a:t>Katılımcıların biri </a:t>
            </a:r>
            <a:r>
              <a:rPr sz="2000" dirty="0">
                <a:latin typeface="Tahoma"/>
                <a:cs typeface="Tahoma"/>
              </a:rPr>
              <a:t>dahi </a:t>
            </a:r>
            <a:r>
              <a:rPr sz="2000" spc="-5" dirty="0">
                <a:latin typeface="Tahoma"/>
                <a:cs typeface="Tahoma"/>
              </a:rPr>
              <a:t>onay </a:t>
            </a:r>
            <a:r>
              <a:rPr sz="2000" spc="-10" dirty="0">
                <a:latin typeface="Tahoma"/>
                <a:cs typeface="Tahoma"/>
              </a:rPr>
              <a:t>seçeneğini </a:t>
            </a:r>
            <a:r>
              <a:rPr sz="2000" spc="-5" dirty="0">
                <a:latin typeface="Tahoma"/>
                <a:cs typeface="Tahoma"/>
              </a:rPr>
              <a:t>işaretleyerek kaydetme </a:t>
            </a:r>
            <a:r>
              <a:rPr sz="2000" dirty="0">
                <a:latin typeface="Tahoma"/>
                <a:cs typeface="Tahoma"/>
              </a:rPr>
              <a:t>işlemi  </a:t>
            </a:r>
            <a:r>
              <a:rPr sz="2000" spc="-10" dirty="0">
                <a:latin typeface="Tahoma"/>
                <a:cs typeface="Tahoma"/>
              </a:rPr>
              <a:t>yapmış </a:t>
            </a:r>
            <a:r>
              <a:rPr sz="2000" spc="-5" dirty="0">
                <a:latin typeface="Tahoma"/>
                <a:cs typeface="Tahoma"/>
              </a:rPr>
              <a:t>ise </a:t>
            </a:r>
            <a:r>
              <a:rPr sz="2000" spc="-15" dirty="0">
                <a:latin typeface="Tahoma"/>
                <a:cs typeface="Tahoma"/>
              </a:rPr>
              <a:t>Kurul </a:t>
            </a:r>
            <a:r>
              <a:rPr sz="2000" dirty="0">
                <a:latin typeface="Tahoma"/>
                <a:cs typeface="Tahoma"/>
              </a:rPr>
              <a:t>/ </a:t>
            </a:r>
            <a:r>
              <a:rPr sz="2000" spc="-5" dirty="0">
                <a:latin typeface="Tahoma"/>
                <a:cs typeface="Tahoma"/>
              </a:rPr>
              <a:t>zümre başkanı gündemde </a:t>
            </a:r>
            <a:r>
              <a:rPr sz="2000" spc="-10" dirty="0">
                <a:latin typeface="Tahoma"/>
                <a:cs typeface="Tahoma"/>
              </a:rPr>
              <a:t>yer </a:t>
            </a:r>
            <a:r>
              <a:rPr sz="2000" dirty="0">
                <a:latin typeface="Tahoma"/>
                <a:cs typeface="Tahoma"/>
              </a:rPr>
              <a:t>alan </a:t>
            </a:r>
            <a:r>
              <a:rPr sz="2000" spc="-5" dirty="0">
                <a:latin typeface="Tahoma"/>
                <a:cs typeface="Tahoma"/>
              </a:rPr>
              <a:t>maddelere </a:t>
            </a:r>
            <a:r>
              <a:rPr sz="2000" dirty="0">
                <a:latin typeface="Tahoma"/>
                <a:cs typeface="Tahoma"/>
              </a:rPr>
              <a:t>ait  </a:t>
            </a:r>
            <a:r>
              <a:rPr sz="2000" spc="-5" dirty="0">
                <a:latin typeface="Tahoma"/>
                <a:cs typeface="Tahoma"/>
              </a:rPr>
              <a:t>kararlar üzerinde </a:t>
            </a:r>
            <a:r>
              <a:rPr sz="2000" dirty="0">
                <a:latin typeface="Tahoma"/>
                <a:cs typeface="Tahoma"/>
              </a:rPr>
              <a:t>değişiklik işlemi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yapamaz.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Tüm </a:t>
            </a:r>
            <a:r>
              <a:rPr sz="2000" spc="-10" dirty="0">
                <a:latin typeface="Tahoma"/>
                <a:cs typeface="Tahoma"/>
              </a:rPr>
              <a:t>gündem </a:t>
            </a:r>
            <a:r>
              <a:rPr sz="2000" spc="-5" dirty="0">
                <a:latin typeface="Tahoma"/>
                <a:cs typeface="Tahoma"/>
              </a:rPr>
              <a:t>maddeleri </a:t>
            </a:r>
            <a:r>
              <a:rPr sz="2000" spc="-10" dirty="0">
                <a:latin typeface="Tahoma"/>
                <a:cs typeface="Tahoma"/>
              </a:rPr>
              <a:t>görüşülüp, </a:t>
            </a:r>
            <a:r>
              <a:rPr sz="2000" spc="-5" dirty="0">
                <a:latin typeface="Tahoma"/>
                <a:cs typeface="Tahoma"/>
              </a:rPr>
              <a:t>sisteme </a:t>
            </a:r>
            <a:r>
              <a:rPr sz="2000" spc="-10" dirty="0">
                <a:latin typeface="Tahoma"/>
                <a:cs typeface="Tahoma"/>
              </a:rPr>
              <a:t>kurul </a:t>
            </a:r>
            <a:r>
              <a:rPr sz="2000" spc="-5" dirty="0">
                <a:latin typeface="Tahoma"/>
                <a:cs typeface="Tahoma"/>
              </a:rPr>
              <a:t>kararlarının tamamı  işlendikten </a:t>
            </a:r>
            <a:r>
              <a:rPr sz="2000" spc="-10" dirty="0">
                <a:latin typeface="Tahoma"/>
                <a:cs typeface="Tahoma"/>
              </a:rPr>
              <a:t>ve </a:t>
            </a:r>
            <a:r>
              <a:rPr sz="2000" spc="-5" dirty="0">
                <a:latin typeface="Tahoma"/>
                <a:cs typeface="Tahoma"/>
              </a:rPr>
              <a:t>tüm kurul katılımcıları da onay </a:t>
            </a:r>
            <a:r>
              <a:rPr sz="2000" spc="-10" dirty="0">
                <a:latin typeface="Tahoma"/>
                <a:cs typeface="Tahoma"/>
              </a:rPr>
              <a:t>verdikten sonra, </a:t>
            </a:r>
            <a:r>
              <a:rPr sz="2000" spc="-5" dirty="0">
                <a:latin typeface="Tahoma"/>
                <a:cs typeface="Tahoma"/>
              </a:rPr>
              <a:t>kurul/zümre  başkanının yapacağı son şey </a:t>
            </a:r>
            <a:r>
              <a:rPr sz="2000" spc="-10" dirty="0">
                <a:latin typeface="Tahoma"/>
                <a:cs typeface="Tahoma"/>
              </a:rPr>
              <a:t>ekranın </a:t>
            </a:r>
            <a:r>
              <a:rPr sz="2000" dirty="0">
                <a:latin typeface="Tahoma"/>
                <a:cs typeface="Tahoma"/>
              </a:rPr>
              <a:t>en altındaki </a:t>
            </a:r>
            <a:r>
              <a:rPr sz="2000" spc="-5" dirty="0">
                <a:latin typeface="Tahoma"/>
                <a:cs typeface="Tahoma"/>
              </a:rPr>
              <a:t>onaylama bölümünde  </a:t>
            </a:r>
            <a:r>
              <a:rPr sz="2000" spc="-10" dirty="0">
                <a:latin typeface="Tahoma"/>
                <a:cs typeface="Tahoma"/>
              </a:rPr>
              <a:t>yer </a:t>
            </a:r>
            <a:r>
              <a:rPr sz="2000" dirty="0">
                <a:latin typeface="Tahoma"/>
                <a:cs typeface="Tahoma"/>
              </a:rPr>
              <a:t>alan </a:t>
            </a:r>
            <a:r>
              <a:rPr sz="2000" spc="-5" dirty="0">
                <a:latin typeface="Tahoma"/>
                <a:cs typeface="Tahoma"/>
              </a:rPr>
              <a:t>E-Müfredat </a:t>
            </a:r>
            <a:r>
              <a:rPr sz="2000" spc="-10" dirty="0">
                <a:latin typeface="Tahoma"/>
                <a:cs typeface="Tahoma"/>
              </a:rPr>
              <a:t>Projesi </a:t>
            </a:r>
            <a:r>
              <a:rPr sz="2000" b="1" spc="-10" dirty="0">
                <a:latin typeface="Tahoma"/>
                <a:cs typeface="Tahoma"/>
              </a:rPr>
              <a:t>“Kurul/Zümre </a:t>
            </a:r>
            <a:r>
              <a:rPr sz="2000" b="1" spc="-5" dirty="0">
                <a:latin typeface="Tahoma"/>
                <a:cs typeface="Tahoma"/>
              </a:rPr>
              <a:t>toplantısı sona </a:t>
            </a:r>
            <a:r>
              <a:rPr sz="2000" b="1" spc="-10" dirty="0">
                <a:latin typeface="Tahoma"/>
                <a:cs typeface="Tahoma"/>
              </a:rPr>
              <a:t>ermiştir.”  </a:t>
            </a:r>
            <a:r>
              <a:rPr sz="2000" spc="-5" dirty="0">
                <a:latin typeface="Tahoma"/>
                <a:cs typeface="Tahoma"/>
              </a:rPr>
              <a:t>seçeneğinin işaretlenerek </a:t>
            </a:r>
            <a:r>
              <a:rPr sz="2000" dirty="0">
                <a:latin typeface="Tahoma"/>
                <a:cs typeface="Tahoma"/>
              </a:rPr>
              <a:t>üst </a:t>
            </a:r>
            <a:r>
              <a:rPr sz="2000" spc="-10" dirty="0">
                <a:latin typeface="Tahoma"/>
                <a:cs typeface="Tahoma"/>
              </a:rPr>
              <a:t>menüde </a:t>
            </a:r>
            <a:r>
              <a:rPr sz="2000" spc="-5" dirty="0">
                <a:latin typeface="Tahoma"/>
                <a:cs typeface="Tahoma"/>
              </a:rPr>
              <a:t>bulunan </a:t>
            </a:r>
            <a:r>
              <a:rPr sz="2000" b="1" spc="-5" dirty="0">
                <a:latin typeface="Tahoma"/>
                <a:cs typeface="Tahoma"/>
              </a:rPr>
              <a:t>“Yeni Kayıt” </a:t>
            </a:r>
            <a:r>
              <a:rPr sz="2000" spc="-15" dirty="0">
                <a:latin typeface="Tahoma"/>
                <a:cs typeface="Tahoma"/>
              </a:rPr>
              <a:t>veya </a:t>
            </a:r>
            <a:r>
              <a:rPr sz="2000" b="1" spc="-5" dirty="0">
                <a:latin typeface="Tahoma"/>
                <a:cs typeface="Tahoma"/>
              </a:rPr>
              <a:t>“Kayıt  Güncelle” </a:t>
            </a:r>
            <a:r>
              <a:rPr sz="2000" spc="-5" dirty="0">
                <a:latin typeface="Tahoma"/>
                <a:cs typeface="Tahoma"/>
              </a:rPr>
              <a:t>düğmesine </a:t>
            </a:r>
            <a:r>
              <a:rPr sz="2000" dirty="0">
                <a:latin typeface="Tahoma"/>
                <a:cs typeface="Tahoma"/>
              </a:rPr>
              <a:t>basılması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gerekmektedir.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3448" y="3483876"/>
            <a:ext cx="3288362" cy="923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043" y="4562868"/>
            <a:ext cx="8435340" cy="2022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656" y="4536935"/>
            <a:ext cx="8548116" cy="2129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4581144"/>
            <a:ext cx="8351520" cy="1938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6240" y="4581144"/>
            <a:ext cx="8351520" cy="19386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0805" marR="84455" algn="just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Tahoma"/>
                <a:cs typeface="Tahoma"/>
              </a:rPr>
              <a:t>Bu </a:t>
            </a:r>
            <a:r>
              <a:rPr sz="2000" spc="-5" dirty="0">
                <a:latin typeface="Tahoma"/>
                <a:cs typeface="Tahoma"/>
              </a:rPr>
              <a:t>işlem </a:t>
            </a:r>
            <a:r>
              <a:rPr sz="2000" spc="-10" dirty="0">
                <a:latin typeface="Tahoma"/>
                <a:cs typeface="Tahoma"/>
              </a:rPr>
              <a:t>de yapıldıktan sonra </a:t>
            </a:r>
            <a:r>
              <a:rPr sz="2000" spc="-5" dirty="0">
                <a:latin typeface="Tahoma"/>
                <a:cs typeface="Tahoma"/>
              </a:rPr>
              <a:t>kurul </a:t>
            </a:r>
            <a:r>
              <a:rPr sz="2000" dirty="0">
                <a:latin typeface="Tahoma"/>
                <a:cs typeface="Tahoma"/>
              </a:rPr>
              <a:t>toplantısı </a:t>
            </a:r>
            <a:r>
              <a:rPr sz="2000" spc="-5" dirty="0">
                <a:latin typeface="Tahoma"/>
                <a:cs typeface="Tahoma"/>
              </a:rPr>
              <a:t>sona </a:t>
            </a:r>
            <a:r>
              <a:rPr sz="2000" spc="-10" dirty="0">
                <a:latin typeface="Tahoma"/>
                <a:cs typeface="Tahoma"/>
              </a:rPr>
              <a:t>ermiş olup, </a:t>
            </a:r>
            <a:r>
              <a:rPr sz="2000" dirty="0">
                <a:latin typeface="Tahoma"/>
                <a:cs typeface="Tahoma"/>
              </a:rPr>
              <a:t>artık  herhangi </a:t>
            </a:r>
            <a:r>
              <a:rPr sz="2000" spc="-5" dirty="0">
                <a:latin typeface="Tahoma"/>
                <a:cs typeface="Tahoma"/>
              </a:rPr>
              <a:t>bir değişiklik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yapılamaz.</a:t>
            </a:r>
            <a:endParaRPr sz="2000">
              <a:latin typeface="Tahoma"/>
              <a:cs typeface="Tahoma"/>
            </a:endParaRPr>
          </a:p>
          <a:p>
            <a:pPr marL="90805" marR="80645" algn="just">
              <a:lnSpc>
                <a:spcPct val="99700"/>
              </a:lnSpc>
              <a:spcBef>
                <a:spcPts val="10"/>
              </a:spcBef>
            </a:pPr>
            <a:r>
              <a:rPr sz="2000" spc="-5" dirty="0">
                <a:latin typeface="Tahoma"/>
                <a:cs typeface="Tahoma"/>
              </a:rPr>
              <a:t>Eğitim Kurumu Sınıf/Alan Zümresi, Eğitim Kurumu Sınıf/Alan Zümre  Başkanları </a:t>
            </a:r>
            <a:r>
              <a:rPr sz="2000" spc="-10" dirty="0">
                <a:latin typeface="Tahoma"/>
                <a:cs typeface="Tahoma"/>
              </a:rPr>
              <a:t>Kurulu, </a:t>
            </a:r>
            <a:r>
              <a:rPr sz="2000" spc="-5" dirty="0">
                <a:latin typeface="Tahoma"/>
                <a:cs typeface="Tahoma"/>
              </a:rPr>
              <a:t>Sınıf/Şube </a:t>
            </a:r>
            <a:r>
              <a:rPr sz="2000" spc="-10" dirty="0">
                <a:latin typeface="Tahoma"/>
                <a:cs typeface="Tahoma"/>
              </a:rPr>
              <a:t>Öğretmenler Kurulu </a:t>
            </a:r>
            <a:r>
              <a:rPr sz="2000" spc="-15" dirty="0">
                <a:latin typeface="Tahoma"/>
                <a:cs typeface="Tahoma"/>
              </a:rPr>
              <a:t>veya </a:t>
            </a:r>
            <a:r>
              <a:rPr sz="2000" spc="-10" dirty="0">
                <a:latin typeface="Tahoma"/>
                <a:cs typeface="Tahoma"/>
              </a:rPr>
              <a:t>Sosyal </a:t>
            </a:r>
            <a:r>
              <a:rPr sz="2000" spc="-5" dirty="0">
                <a:latin typeface="Tahoma"/>
                <a:cs typeface="Tahoma"/>
              </a:rPr>
              <a:t>Etkinlikler  </a:t>
            </a:r>
            <a:r>
              <a:rPr sz="2000" spc="-10" dirty="0">
                <a:latin typeface="Tahoma"/>
                <a:cs typeface="Tahoma"/>
              </a:rPr>
              <a:t>Kurulu </a:t>
            </a:r>
            <a:r>
              <a:rPr sz="2000" dirty="0">
                <a:latin typeface="Tahoma"/>
                <a:cs typeface="Tahoma"/>
              </a:rPr>
              <a:t>ise </a:t>
            </a:r>
            <a:r>
              <a:rPr sz="2000" spc="-5" dirty="0">
                <a:latin typeface="Tahoma"/>
                <a:cs typeface="Tahoma"/>
              </a:rPr>
              <a:t>toplantı </a:t>
            </a:r>
            <a:r>
              <a:rPr sz="2000" dirty="0">
                <a:latin typeface="Tahoma"/>
                <a:cs typeface="Tahoma"/>
              </a:rPr>
              <a:t>bitmesi </a:t>
            </a:r>
            <a:r>
              <a:rPr sz="2000" spc="-10" dirty="0">
                <a:latin typeface="Tahoma"/>
                <a:cs typeface="Tahoma"/>
              </a:rPr>
              <a:t>ve </a:t>
            </a:r>
            <a:r>
              <a:rPr sz="2000" spc="-5" dirty="0">
                <a:latin typeface="Tahoma"/>
                <a:cs typeface="Tahoma"/>
              </a:rPr>
              <a:t>tüm katılımcıların onaylanmasını </a:t>
            </a:r>
            <a:r>
              <a:rPr sz="2000" spc="-10" dirty="0">
                <a:latin typeface="Tahoma"/>
                <a:cs typeface="Tahoma"/>
              </a:rPr>
              <a:t>müteakip  </a:t>
            </a:r>
            <a:r>
              <a:rPr sz="2000" spc="-5" dirty="0">
                <a:latin typeface="Tahoma"/>
                <a:cs typeface="Tahoma"/>
              </a:rPr>
              <a:t>Okul </a:t>
            </a:r>
            <a:r>
              <a:rPr sz="2000" dirty="0">
                <a:latin typeface="Tahoma"/>
                <a:cs typeface="Tahoma"/>
              </a:rPr>
              <a:t>Müdürünün </a:t>
            </a:r>
            <a:r>
              <a:rPr sz="2000" spc="-5" dirty="0">
                <a:latin typeface="Tahoma"/>
                <a:cs typeface="Tahoma"/>
              </a:rPr>
              <a:t>onayı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gerekir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4592" y="473963"/>
            <a:ext cx="8596122" cy="33276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580390"/>
            <a:ext cx="812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Tahoma"/>
                <a:cs typeface="Tahoma"/>
              </a:rPr>
              <a:t>. Okul </a:t>
            </a:r>
            <a:r>
              <a:rPr sz="2400" b="0" spc="-5" dirty="0">
                <a:latin typeface="Tahoma"/>
                <a:cs typeface="Tahoma"/>
              </a:rPr>
              <a:t>müdürü bu kurulları </a:t>
            </a:r>
            <a:r>
              <a:rPr sz="2400" b="0" spc="-10" dirty="0">
                <a:latin typeface="Tahoma"/>
                <a:cs typeface="Tahoma"/>
              </a:rPr>
              <a:t>onaylayabilir </a:t>
            </a:r>
            <a:r>
              <a:rPr sz="2400" b="0" spc="-25" dirty="0">
                <a:latin typeface="Tahoma"/>
                <a:cs typeface="Tahoma"/>
              </a:rPr>
              <a:t>ya </a:t>
            </a:r>
            <a:r>
              <a:rPr sz="2400" b="0" dirty="0">
                <a:latin typeface="Tahoma"/>
                <a:cs typeface="Tahoma"/>
              </a:rPr>
              <a:t>da </a:t>
            </a:r>
            <a:r>
              <a:rPr sz="2400" b="0" spc="-5" dirty="0">
                <a:latin typeface="Tahoma"/>
                <a:cs typeface="Tahoma"/>
              </a:rPr>
              <a:t>eksik</a:t>
            </a:r>
            <a:r>
              <a:rPr sz="2400" b="0" spc="200" dirty="0">
                <a:latin typeface="Tahoma"/>
                <a:cs typeface="Tahoma"/>
              </a:rPr>
              <a:t> </a:t>
            </a:r>
            <a:r>
              <a:rPr sz="2400" b="0" dirty="0">
                <a:latin typeface="Tahoma"/>
                <a:cs typeface="Tahoma"/>
              </a:rPr>
              <a:t>bulduğu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946150"/>
            <a:ext cx="8127365" cy="2581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2400" spc="-5" dirty="0">
                <a:latin typeface="Tahoma"/>
                <a:cs typeface="Tahoma"/>
              </a:rPr>
              <a:t>hususlar </a:t>
            </a:r>
            <a:r>
              <a:rPr sz="2400" spc="-20" dirty="0">
                <a:latin typeface="Tahoma"/>
                <a:cs typeface="Tahoma"/>
              </a:rPr>
              <a:t>var </a:t>
            </a:r>
            <a:r>
              <a:rPr sz="2400" dirty="0">
                <a:latin typeface="Tahoma"/>
                <a:cs typeface="Tahoma"/>
              </a:rPr>
              <a:t>ise </a:t>
            </a:r>
            <a:r>
              <a:rPr sz="2400" spc="-5" dirty="0">
                <a:latin typeface="Tahoma"/>
                <a:cs typeface="Tahoma"/>
              </a:rPr>
              <a:t>onaylarını tamamen </a:t>
            </a:r>
            <a:r>
              <a:rPr sz="2400" spc="-15" dirty="0">
                <a:latin typeface="Tahoma"/>
                <a:cs typeface="Tahoma"/>
              </a:rPr>
              <a:t>kaldırarak </a:t>
            </a:r>
            <a:r>
              <a:rPr sz="2400" spc="-10" dirty="0">
                <a:latin typeface="Tahoma"/>
                <a:cs typeface="Tahoma"/>
              </a:rPr>
              <a:t>tekrar  </a:t>
            </a:r>
            <a:r>
              <a:rPr sz="2400" spc="-5" dirty="0">
                <a:latin typeface="Tahoma"/>
                <a:cs typeface="Tahoma"/>
              </a:rPr>
              <a:t>düzenlenebilmesine olanak </a:t>
            </a:r>
            <a:r>
              <a:rPr sz="2400" spc="-60" dirty="0">
                <a:latin typeface="Tahoma"/>
                <a:cs typeface="Tahoma"/>
              </a:rPr>
              <a:t>tanır. </a:t>
            </a:r>
            <a:r>
              <a:rPr sz="2400" dirty="0">
                <a:latin typeface="Tahoma"/>
                <a:cs typeface="Tahoma"/>
              </a:rPr>
              <a:t>Okul </a:t>
            </a:r>
            <a:r>
              <a:rPr sz="2400" spc="-5" dirty="0">
                <a:latin typeface="Tahoma"/>
                <a:cs typeface="Tahoma"/>
              </a:rPr>
              <a:t>müdürlüğü bu işlemi  </a:t>
            </a:r>
            <a:r>
              <a:rPr sz="2400" b="1" spc="-5" dirty="0">
                <a:latin typeface="Tahoma"/>
                <a:cs typeface="Tahoma"/>
              </a:rPr>
              <a:t>“Eğitim Kurumu Müdürlüğü Kurul Onaylama”  </a:t>
            </a:r>
            <a:r>
              <a:rPr sz="2400" spc="-10" dirty="0">
                <a:latin typeface="Tahoma"/>
                <a:cs typeface="Tahoma"/>
              </a:rPr>
              <a:t>ekranından </a:t>
            </a:r>
            <a:r>
              <a:rPr sz="2400" spc="-65" dirty="0">
                <a:latin typeface="Tahoma"/>
                <a:cs typeface="Tahoma"/>
              </a:rPr>
              <a:t>yapar. </a:t>
            </a:r>
            <a:r>
              <a:rPr sz="2400" spc="-15" dirty="0">
                <a:latin typeface="Tahoma"/>
                <a:cs typeface="Tahoma"/>
              </a:rPr>
              <a:t>Kurul </a:t>
            </a:r>
            <a:r>
              <a:rPr sz="2400" spc="-5" dirty="0">
                <a:latin typeface="Tahoma"/>
                <a:cs typeface="Tahoma"/>
              </a:rPr>
              <a:t>toplantısı, Öğretmenler </a:t>
            </a:r>
            <a:r>
              <a:rPr sz="2400" spc="-15" dirty="0">
                <a:latin typeface="Tahoma"/>
                <a:cs typeface="Tahoma"/>
              </a:rPr>
              <a:t>Kurulu </a:t>
            </a:r>
            <a:r>
              <a:rPr sz="2400" dirty="0">
                <a:latin typeface="Tahoma"/>
                <a:cs typeface="Tahoma"/>
              </a:rPr>
              <a:t>ise,  bunun başkanı okul </a:t>
            </a:r>
            <a:r>
              <a:rPr sz="2400" spc="-5" dirty="0">
                <a:latin typeface="Tahoma"/>
                <a:cs typeface="Tahoma"/>
              </a:rPr>
              <a:t>müdürü </a:t>
            </a:r>
            <a:r>
              <a:rPr sz="2400" dirty="0">
                <a:latin typeface="Tahoma"/>
                <a:cs typeface="Tahoma"/>
              </a:rPr>
              <a:t>olacağından okul </a:t>
            </a:r>
            <a:r>
              <a:rPr sz="2400" spc="-10" dirty="0">
                <a:latin typeface="Tahoma"/>
                <a:cs typeface="Tahoma"/>
              </a:rPr>
              <a:t>müdürünün  </a:t>
            </a:r>
            <a:r>
              <a:rPr sz="2400" dirty="0">
                <a:latin typeface="Tahoma"/>
                <a:cs typeface="Tahoma"/>
              </a:rPr>
              <a:t>bu </a:t>
            </a:r>
            <a:r>
              <a:rPr sz="2400" spc="-5" dirty="0">
                <a:latin typeface="Tahoma"/>
                <a:cs typeface="Tahoma"/>
              </a:rPr>
              <a:t>toplantıyı onaylaması </a:t>
            </a:r>
            <a:r>
              <a:rPr sz="2400" dirty="0">
                <a:latin typeface="Tahoma"/>
                <a:cs typeface="Tahoma"/>
              </a:rPr>
              <a:t>ile </a:t>
            </a:r>
            <a:r>
              <a:rPr sz="2400" spc="-5" dirty="0">
                <a:latin typeface="Tahoma"/>
                <a:cs typeface="Tahoma"/>
              </a:rPr>
              <a:t>yönetim onayı </a:t>
            </a:r>
            <a:r>
              <a:rPr sz="2400" dirty="0">
                <a:latin typeface="Tahoma"/>
                <a:cs typeface="Tahoma"/>
              </a:rPr>
              <a:t>da </a:t>
            </a:r>
            <a:r>
              <a:rPr sz="2400" spc="-5" dirty="0">
                <a:latin typeface="Tahoma"/>
                <a:cs typeface="Tahoma"/>
              </a:rPr>
              <a:t>otomatik  </a:t>
            </a:r>
            <a:r>
              <a:rPr sz="2400" spc="-10" dirty="0">
                <a:latin typeface="Tahoma"/>
                <a:cs typeface="Tahoma"/>
              </a:rPr>
              <a:t>olarak </a:t>
            </a:r>
            <a:r>
              <a:rPr sz="2400" spc="-5" dirty="0">
                <a:latin typeface="Tahoma"/>
                <a:cs typeface="Tahoma"/>
              </a:rPr>
              <a:t>gerçekleşmiş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35" dirty="0">
                <a:latin typeface="Tahoma"/>
                <a:cs typeface="Tahoma"/>
              </a:rPr>
              <a:t>olacaktır.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891" y="4418063"/>
            <a:ext cx="8365235" cy="156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743" y="4399788"/>
            <a:ext cx="8447532" cy="1648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088" y="4436364"/>
            <a:ext cx="8281416" cy="147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3088" y="4436364"/>
            <a:ext cx="8281670" cy="14782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 marR="80645" algn="just">
              <a:lnSpc>
                <a:spcPct val="99800"/>
              </a:lnSpc>
              <a:spcBef>
                <a:spcPts val="365"/>
              </a:spcBef>
            </a:pP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müdürü uygun </a:t>
            </a:r>
            <a:r>
              <a:rPr sz="1800" dirty="0">
                <a:latin typeface="Tahoma"/>
                <a:cs typeface="Tahoma"/>
              </a:rPr>
              <a:t>bulmadığı bir </a:t>
            </a:r>
            <a:r>
              <a:rPr sz="1800" spc="-5" dirty="0">
                <a:latin typeface="Tahoma"/>
                <a:cs typeface="Tahoma"/>
              </a:rPr>
              <a:t>husustan dolayı </a:t>
            </a:r>
            <a:r>
              <a:rPr sz="1800" dirty="0">
                <a:latin typeface="Tahoma"/>
                <a:cs typeface="Tahoma"/>
              </a:rPr>
              <a:t>bir kurulu iade </a:t>
            </a:r>
            <a:r>
              <a:rPr sz="1800" spc="-5" dirty="0">
                <a:latin typeface="Tahoma"/>
                <a:cs typeface="Tahoma"/>
              </a:rPr>
              <a:t>eder </a:t>
            </a:r>
            <a:r>
              <a:rPr sz="1800" dirty="0">
                <a:latin typeface="Tahoma"/>
                <a:cs typeface="Tahoma"/>
              </a:rPr>
              <a:t>ise  </a:t>
            </a:r>
            <a:r>
              <a:rPr sz="1800" spc="-5" dirty="0">
                <a:latin typeface="Tahoma"/>
                <a:cs typeface="Tahoma"/>
              </a:rPr>
              <a:t>kurulun başkanına </a:t>
            </a:r>
            <a:r>
              <a:rPr sz="1800" dirty="0">
                <a:latin typeface="Tahoma"/>
                <a:cs typeface="Tahoma"/>
              </a:rPr>
              <a:t>bu </a:t>
            </a:r>
            <a:r>
              <a:rPr sz="1800" spc="-5" dirty="0">
                <a:latin typeface="Tahoma"/>
                <a:cs typeface="Tahoma"/>
              </a:rPr>
              <a:t>durum ayrıca SMS </a:t>
            </a:r>
            <a:r>
              <a:rPr sz="1800" spc="-10" dirty="0">
                <a:latin typeface="Tahoma"/>
                <a:cs typeface="Tahoma"/>
              </a:rPr>
              <a:t>olarak </a:t>
            </a:r>
            <a:r>
              <a:rPr sz="1800" spc="-5" dirty="0">
                <a:latin typeface="Tahoma"/>
                <a:cs typeface="Tahoma"/>
              </a:rPr>
              <a:t>ta </a:t>
            </a:r>
            <a:r>
              <a:rPr sz="1800" spc="-40" dirty="0">
                <a:latin typeface="Tahoma"/>
                <a:cs typeface="Tahoma"/>
              </a:rPr>
              <a:t>gider. </a:t>
            </a:r>
            <a:r>
              <a:rPr sz="1800" spc="-10" dirty="0">
                <a:latin typeface="Tahoma"/>
                <a:cs typeface="Tahoma"/>
              </a:rPr>
              <a:t>Kurul </a:t>
            </a:r>
            <a:r>
              <a:rPr sz="1800" spc="-5" dirty="0">
                <a:latin typeface="Tahoma"/>
                <a:cs typeface="Tahoma"/>
              </a:rPr>
              <a:t>toplantı  bilgilendirme ekranından </a:t>
            </a:r>
            <a:r>
              <a:rPr sz="1800" spc="-10" dirty="0">
                <a:latin typeface="Tahoma"/>
                <a:cs typeface="Tahoma"/>
              </a:rPr>
              <a:t>rapor </a:t>
            </a:r>
            <a:r>
              <a:rPr sz="1800" dirty="0">
                <a:latin typeface="Tahoma"/>
                <a:cs typeface="Tahoma"/>
              </a:rPr>
              <a:t>alınamaz. </a:t>
            </a:r>
            <a:r>
              <a:rPr sz="1800" spc="-5" dirty="0">
                <a:latin typeface="Tahoma"/>
                <a:cs typeface="Tahoma"/>
              </a:rPr>
              <a:t>Raporlar eğitim </a:t>
            </a:r>
            <a:r>
              <a:rPr sz="1800" dirty="0">
                <a:latin typeface="Tahoma"/>
                <a:cs typeface="Tahoma"/>
              </a:rPr>
              <a:t>kurumları </a:t>
            </a:r>
            <a:r>
              <a:rPr sz="1800" spc="-5" dirty="0">
                <a:latin typeface="Tahoma"/>
                <a:cs typeface="Tahoma"/>
              </a:rPr>
              <a:t>için </a:t>
            </a:r>
            <a:r>
              <a:rPr sz="1800" b="1" spc="-10" dirty="0">
                <a:latin typeface="Tahoma"/>
                <a:cs typeface="Tahoma"/>
              </a:rPr>
              <a:t>“Kurul  </a:t>
            </a:r>
            <a:r>
              <a:rPr sz="1800" b="1" spc="-5" dirty="0">
                <a:latin typeface="Tahoma"/>
                <a:cs typeface="Tahoma"/>
              </a:rPr>
              <a:t>Tanımlama” </a:t>
            </a:r>
            <a:r>
              <a:rPr sz="1800" spc="-15" dirty="0">
                <a:latin typeface="Tahoma"/>
                <a:cs typeface="Tahoma"/>
              </a:rPr>
              <a:t>veya </a:t>
            </a:r>
            <a:r>
              <a:rPr sz="1800" b="1" spc="-5" dirty="0">
                <a:latin typeface="Tahoma"/>
                <a:cs typeface="Tahoma"/>
              </a:rPr>
              <a:t>“Okul Müdürlüğü Kurul Onaylama“ </a:t>
            </a:r>
            <a:r>
              <a:rPr sz="1800" spc="-5" dirty="0">
                <a:latin typeface="Tahoma"/>
                <a:cs typeface="Tahoma"/>
              </a:rPr>
              <a:t>ekranlarından  alınabilir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744" y="458711"/>
            <a:ext cx="6780276" cy="606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6047" y="396252"/>
            <a:ext cx="6598920" cy="821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3939" y="477012"/>
            <a:ext cx="6696456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3939" y="477012"/>
            <a:ext cx="6696709" cy="5232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305"/>
              </a:spcBef>
            </a:pPr>
            <a:r>
              <a:rPr sz="2800" spc="-10" dirty="0">
                <a:latin typeface="Tahoma"/>
                <a:cs typeface="Tahoma"/>
              </a:rPr>
              <a:t>Kurul Bilgi Değişiklikleri</a:t>
            </a:r>
            <a:r>
              <a:rPr sz="2800" spc="1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İşlemleri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5091" y="1001267"/>
            <a:ext cx="8359902" cy="14317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303" y="1084579"/>
            <a:ext cx="7981950" cy="112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1800" spc="-5" dirty="0">
                <a:latin typeface="Tahoma"/>
                <a:cs typeface="Tahoma"/>
              </a:rPr>
              <a:t>Eğer tanımlı </a:t>
            </a:r>
            <a:r>
              <a:rPr sz="1800" dirty="0">
                <a:latin typeface="Tahoma"/>
                <a:cs typeface="Tahoma"/>
              </a:rPr>
              <a:t>bir </a:t>
            </a:r>
            <a:r>
              <a:rPr sz="1800" spc="-5" dirty="0">
                <a:latin typeface="Tahoma"/>
                <a:cs typeface="Tahoma"/>
              </a:rPr>
              <a:t>kurula </a:t>
            </a:r>
            <a:r>
              <a:rPr sz="1800" dirty="0">
                <a:latin typeface="Tahoma"/>
                <a:cs typeface="Tahoma"/>
              </a:rPr>
              <a:t>ait </a:t>
            </a:r>
            <a:r>
              <a:rPr sz="1800" spc="-5" dirty="0">
                <a:latin typeface="Tahoma"/>
                <a:cs typeface="Tahoma"/>
              </a:rPr>
              <a:t>kararlar </a:t>
            </a:r>
            <a:r>
              <a:rPr sz="1800" dirty="0">
                <a:latin typeface="Tahoma"/>
                <a:cs typeface="Tahoma"/>
              </a:rPr>
              <a:t>henüz </a:t>
            </a:r>
            <a:r>
              <a:rPr sz="1800" spc="-5" dirty="0">
                <a:latin typeface="Tahoma"/>
                <a:cs typeface="Tahoma"/>
              </a:rPr>
              <a:t>girilmemişse, toplantı tarihi ve yeri,  kurul başkanı, </a:t>
            </a:r>
            <a:r>
              <a:rPr sz="1800" dirty="0">
                <a:latin typeface="Tahoma"/>
                <a:cs typeface="Tahoma"/>
              </a:rPr>
              <a:t>gündem </a:t>
            </a:r>
            <a:r>
              <a:rPr sz="1800" spc="-5" dirty="0">
                <a:latin typeface="Tahoma"/>
                <a:cs typeface="Tahoma"/>
              </a:rPr>
              <a:t>maddeleri </a:t>
            </a:r>
            <a:r>
              <a:rPr sz="1800" spc="-15" dirty="0">
                <a:latin typeface="Tahoma"/>
                <a:cs typeface="Tahoma"/>
              </a:rPr>
              <a:t>veya</a:t>
            </a:r>
            <a:r>
              <a:rPr sz="1800" spc="5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katılımcılar bilgilerinde değişiklik  </a:t>
            </a:r>
            <a:r>
              <a:rPr sz="1800" spc="-25" dirty="0">
                <a:latin typeface="Tahoma"/>
                <a:cs typeface="Tahoma"/>
              </a:rPr>
              <a:t>yapılabilir. </a:t>
            </a:r>
            <a:r>
              <a:rPr sz="1800" dirty="0">
                <a:latin typeface="Tahoma"/>
                <a:cs typeface="Tahoma"/>
              </a:rPr>
              <a:t>Bu </a:t>
            </a:r>
            <a:r>
              <a:rPr sz="1800" spc="-10" dirty="0">
                <a:latin typeface="Tahoma"/>
                <a:cs typeface="Tahoma"/>
              </a:rPr>
              <a:t>ekran </a:t>
            </a:r>
            <a:r>
              <a:rPr sz="1800" b="1" spc="-5" dirty="0">
                <a:latin typeface="Tahoma"/>
                <a:cs typeface="Tahoma"/>
              </a:rPr>
              <a:t>“Yönetimsel İşlemler” </a:t>
            </a:r>
            <a:r>
              <a:rPr sz="1800" spc="-5" dirty="0">
                <a:latin typeface="Tahoma"/>
                <a:cs typeface="Tahoma"/>
              </a:rPr>
              <a:t>altındaki </a:t>
            </a:r>
            <a:r>
              <a:rPr sz="1800" b="1" spc="-5" dirty="0">
                <a:latin typeface="Tahoma"/>
                <a:cs typeface="Tahoma"/>
              </a:rPr>
              <a:t>“Eğitim </a:t>
            </a:r>
            <a:r>
              <a:rPr sz="1800" b="1" spc="-10" dirty="0">
                <a:latin typeface="Tahoma"/>
                <a:cs typeface="Tahoma"/>
              </a:rPr>
              <a:t>Kurumu  </a:t>
            </a:r>
            <a:r>
              <a:rPr sz="1800" b="1" spc="-5" dirty="0">
                <a:latin typeface="Tahoma"/>
                <a:cs typeface="Tahoma"/>
              </a:rPr>
              <a:t>İşlemleri” </a:t>
            </a:r>
            <a:r>
              <a:rPr sz="1800" dirty="0">
                <a:latin typeface="Tahoma"/>
                <a:cs typeface="Tahoma"/>
              </a:rPr>
              <a:t>menüsü </a:t>
            </a:r>
            <a:r>
              <a:rPr sz="1800" spc="-5" dirty="0">
                <a:latin typeface="Tahoma"/>
                <a:cs typeface="Tahoma"/>
              </a:rPr>
              <a:t>altına </a:t>
            </a:r>
            <a:r>
              <a:rPr sz="1800" dirty="0">
                <a:latin typeface="Tahoma"/>
                <a:cs typeface="Tahoma"/>
              </a:rPr>
              <a:t>bulunan </a:t>
            </a:r>
            <a:r>
              <a:rPr sz="1800" b="1" spc="-5" dirty="0">
                <a:latin typeface="Tahoma"/>
                <a:cs typeface="Tahoma"/>
              </a:rPr>
              <a:t>“Kurullar Bilgi Değişiklikleri”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ekranıdır.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1123" y="2305836"/>
            <a:ext cx="7898993" cy="2922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300" y="5282184"/>
            <a:ext cx="8148828" cy="1284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151" y="5263896"/>
            <a:ext cx="8231124" cy="1374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495" y="5300471"/>
            <a:ext cx="8065008" cy="1200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9495" y="5300471"/>
            <a:ext cx="8065134" cy="12014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1440" marR="81280" algn="just">
              <a:lnSpc>
                <a:spcPct val="99600"/>
              </a:lnSpc>
              <a:spcBef>
                <a:spcPts val="370"/>
              </a:spcBef>
            </a:pPr>
            <a:r>
              <a:rPr sz="1800" spc="-10" dirty="0">
                <a:latin typeface="Tahoma"/>
                <a:cs typeface="Tahoma"/>
              </a:rPr>
              <a:t>Ayrıca </a:t>
            </a:r>
            <a:r>
              <a:rPr sz="1800" dirty="0">
                <a:latin typeface="Tahoma"/>
                <a:cs typeface="Tahoma"/>
              </a:rPr>
              <a:t>bu </a:t>
            </a:r>
            <a:r>
              <a:rPr sz="1800" spc="-10" dirty="0">
                <a:latin typeface="Tahoma"/>
                <a:cs typeface="Tahoma"/>
              </a:rPr>
              <a:t>ekranda </a:t>
            </a:r>
            <a:r>
              <a:rPr sz="1800" spc="-5" dirty="0">
                <a:latin typeface="Tahoma"/>
                <a:cs typeface="Tahoma"/>
              </a:rPr>
              <a:t>toplantı </a:t>
            </a:r>
            <a:r>
              <a:rPr sz="1800" dirty="0">
                <a:latin typeface="Tahoma"/>
                <a:cs typeface="Tahoma"/>
              </a:rPr>
              <a:t>anında da </a:t>
            </a:r>
            <a:r>
              <a:rPr sz="1800" spc="-5" dirty="0">
                <a:latin typeface="Tahoma"/>
                <a:cs typeface="Tahoma"/>
              </a:rPr>
              <a:t>değişiklik yapılabileceği için  </a:t>
            </a:r>
            <a:r>
              <a:rPr sz="1800" b="1" spc="-10" dirty="0">
                <a:latin typeface="Tahoma"/>
                <a:cs typeface="Tahoma"/>
              </a:rPr>
              <a:t>“Kurul/zümrede </a:t>
            </a:r>
            <a:r>
              <a:rPr sz="1800" b="1" spc="-5" dirty="0">
                <a:latin typeface="Tahoma"/>
                <a:cs typeface="Tahoma"/>
              </a:rPr>
              <a:t>belirtilen değişiklikler yapıldığında katılımcılara  </a:t>
            </a:r>
            <a:r>
              <a:rPr sz="1800" b="1" dirty="0">
                <a:latin typeface="Tahoma"/>
                <a:cs typeface="Tahoma"/>
              </a:rPr>
              <a:t>SMS </a:t>
            </a:r>
            <a:r>
              <a:rPr sz="1800" b="1" spc="-5" dirty="0">
                <a:latin typeface="Tahoma"/>
                <a:cs typeface="Tahoma"/>
              </a:rPr>
              <a:t>gönderilmesini istiyorum.” </a:t>
            </a:r>
            <a:r>
              <a:rPr sz="1800" spc="-5" dirty="0">
                <a:latin typeface="Tahoma"/>
                <a:cs typeface="Tahoma"/>
              </a:rPr>
              <a:t>seçeneği </a:t>
            </a:r>
            <a:r>
              <a:rPr sz="1800" spc="-20" dirty="0">
                <a:latin typeface="Tahoma"/>
                <a:cs typeface="Tahoma"/>
              </a:rPr>
              <a:t>bulunmaktadır. </a:t>
            </a:r>
            <a:r>
              <a:rPr sz="1800" spc="-5" dirty="0">
                <a:latin typeface="Tahoma"/>
                <a:cs typeface="Tahoma"/>
              </a:rPr>
              <a:t>Gerekli hallerde  </a:t>
            </a:r>
            <a:r>
              <a:rPr sz="1800" dirty="0">
                <a:latin typeface="Tahoma"/>
                <a:cs typeface="Tahoma"/>
              </a:rPr>
              <a:t>bu </a:t>
            </a:r>
            <a:r>
              <a:rPr sz="1800" spc="-5" dirty="0">
                <a:latin typeface="Tahoma"/>
                <a:cs typeface="Tahoma"/>
              </a:rPr>
              <a:t>seçenek kullanılarak bilgilendirme</a:t>
            </a:r>
            <a:r>
              <a:rPr sz="1800" spc="6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yapılabilir.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0872" y="458723"/>
            <a:ext cx="7339583" cy="148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5255" y="347472"/>
            <a:ext cx="7441692" cy="1833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5067" y="477012"/>
            <a:ext cx="7255764" cy="1400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5067" y="477012"/>
            <a:ext cx="7256145" cy="14008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59054" rIns="0" bIns="0" rtlCol="0">
            <a:spAutoFit/>
          </a:bodyPr>
          <a:lstStyle/>
          <a:p>
            <a:pPr marL="399415" marR="332740" indent="-59690">
              <a:lnSpc>
                <a:spcPts val="5030"/>
              </a:lnSpc>
              <a:spcBef>
                <a:spcPts val="464"/>
              </a:spcBef>
              <a:tabLst>
                <a:tab pos="4150360" algn="l"/>
              </a:tabLst>
            </a:pPr>
            <a:r>
              <a:rPr sz="4200" spc="-5" dirty="0">
                <a:solidFill>
                  <a:srgbClr val="FFFFFF"/>
                </a:solidFill>
              </a:rPr>
              <a:t>Eğiti</a:t>
            </a:r>
            <a:r>
              <a:rPr sz="4200" dirty="0">
                <a:solidFill>
                  <a:srgbClr val="FFFFFF"/>
                </a:solidFill>
              </a:rPr>
              <a:t>m</a:t>
            </a:r>
            <a:r>
              <a:rPr sz="4200" spc="25" dirty="0">
                <a:solidFill>
                  <a:srgbClr val="FFFFFF"/>
                </a:solidFill>
              </a:rPr>
              <a:t> </a:t>
            </a:r>
            <a:r>
              <a:rPr sz="4200" spc="-5" dirty="0">
                <a:solidFill>
                  <a:srgbClr val="FFFFFF"/>
                </a:solidFill>
              </a:rPr>
              <a:t>Kurum</a:t>
            </a:r>
            <a:r>
              <a:rPr sz="4200" dirty="0">
                <a:solidFill>
                  <a:srgbClr val="FFFFFF"/>
                </a:solidFill>
              </a:rPr>
              <a:t>u	</a:t>
            </a:r>
            <a:r>
              <a:rPr sz="4200" spc="0" dirty="0">
                <a:solidFill>
                  <a:srgbClr val="FFFFFF"/>
                </a:solidFill>
              </a:rPr>
              <a:t>M</a:t>
            </a:r>
            <a:r>
              <a:rPr sz="4200" spc="-5" dirty="0">
                <a:solidFill>
                  <a:srgbClr val="FFFFFF"/>
                </a:solidFill>
              </a:rPr>
              <a:t>üdürlüğü  Kurul </a:t>
            </a:r>
            <a:r>
              <a:rPr sz="4200" dirty="0">
                <a:solidFill>
                  <a:srgbClr val="FFFFFF"/>
                </a:solidFill>
              </a:rPr>
              <a:t>Onaylama</a:t>
            </a:r>
            <a:r>
              <a:rPr sz="4200" spc="-30" dirty="0">
                <a:solidFill>
                  <a:srgbClr val="FFFFFF"/>
                </a:solidFill>
              </a:rPr>
              <a:t> </a:t>
            </a:r>
            <a:r>
              <a:rPr sz="4200" dirty="0">
                <a:solidFill>
                  <a:srgbClr val="FFFFFF"/>
                </a:solidFill>
              </a:rPr>
              <a:t>İşlemleri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326136" y="2202179"/>
            <a:ext cx="8451342" cy="442493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3676" y="2308986"/>
            <a:ext cx="7981315" cy="4045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Yönetmelik gereği </a:t>
            </a:r>
            <a:r>
              <a:rPr sz="2400" dirty="0">
                <a:latin typeface="Tahoma"/>
                <a:cs typeface="Tahoma"/>
              </a:rPr>
              <a:t>okulda </a:t>
            </a:r>
            <a:r>
              <a:rPr sz="2400" spc="-5" dirty="0">
                <a:latin typeface="Tahoma"/>
                <a:cs typeface="Tahoma"/>
              </a:rPr>
              <a:t>düzenlenen kurullar </a:t>
            </a:r>
            <a:r>
              <a:rPr sz="2400" dirty="0">
                <a:latin typeface="Tahoma"/>
                <a:cs typeface="Tahoma"/>
              </a:rPr>
              <a:t>okul  </a:t>
            </a:r>
            <a:r>
              <a:rPr sz="2400" spc="-5" dirty="0">
                <a:latin typeface="Tahoma"/>
                <a:cs typeface="Tahoma"/>
              </a:rPr>
              <a:t>müdürünün onayı </a:t>
            </a:r>
            <a:r>
              <a:rPr sz="2400" spc="-10" dirty="0">
                <a:latin typeface="Tahoma"/>
                <a:cs typeface="Tahoma"/>
              </a:rPr>
              <a:t>sonrası </a:t>
            </a:r>
            <a:r>
              <a:rPr sz="2400" spc="-5" dirty="0">
                <a:latin typeface="Tahoma"/>
                <a:cs typeface="Tahoma"/>
              </a:rPr>
              <a:t>yürürlüğe </a:t>
            </a:r>
            <a:r>
              <a:rPr sz="2400" spc="-60" dirty="0">
                <a:latin typeface="Tahoma"/>
                <a:cs typeface="Tahoma"/>
              </a:rPr>
              <a:t>girer. </a:t>
            </a:r>
            <a:r>
              <a:rPr sz="2400" spc="-5" dirty="0">
                <a:latin typeface="Tahoma"/>
                <a:cs typeface="Tahoma"/>
              </a:rPr>
              <a:t>Öğretmenler  </a:t>
            </a:r>
            <a:r>
              <a:rPr sz="2400" spc="-10" dirty="0">
                <a:latin typeface="Tahoma"/>
                <a:cs typeface="Tahoma"/>
              </a:rPr>
              <a:t>Kurulu ve Rehberlik ve </a:t>
            </a:r>
            <a:r>
              <a:rPr sz="2400" spc="-5" dirty="0">
                <a:latin typeface="Tahoma"/>
                <a:cs typeface="Tahoma"/>
              </a:rPr>
              <a:t>Psikolojik Danışma </a:t>
            </a:r>
            <a:r>
              <a:rPr sz="2400" spc="-10" dirty="0">
                <a:latin typeface="Tahoma"/>
                <a:cs typeface="Tahoma"/>
              </a:rPr>
              <a:t>Hizmetleri  </a:t>
            </a:r>
            <a:r>
              <a:rPr sz="2400" spc="-5" dirty="0">
                <a:latin typeface="Tahoma"/>
                <a:cs typeface="Tahoma"/>
              </a:rPr>
              <a:t>Yürütme </a:t>
            </a:r>
            <a:r>
              <a:rPr sz="2400" spc="-10" dirty="0">
                <a:latin typeface="Tahoma"/>
                <a:cs typeface="Tahoma"/>
              </a:rPr>
              <a:t>Komisyonu </a:t>
            </a:r>
            <a:r>
              <a:rPr sz="2400" dirty="0">
                <a:latin typeface="Tahoma"/>
                <a:cs typeface="Tahoma"/>
              </a:rPr>
              <a:t>başkanı okul </a:t>
            </a:r>
            <a:r>
              <a:rPr sz="2400" spc="-10" dirty="0">
                <a:latin typeface="Tahoma"/>
                <a:cs typeface="Tahoma"/>
              </a:rPr>
              <a:t>müdürü </a:t>
            </a:r>
            <a:r>
              <a:rPr sz="2400" spc="-5" dirty="0">
                <a:latin typeface="Tahoma"/>
                <a:cs typeface="Tahoma"/>
              </a:rPr>
              <a:t>olduğu </a:t>
            </a:r>
            <a:r>
              <a:rPr sz="2400" dirty="0">
                <a:latin typeface="Tahoma"/>
                <a:cs typeface="Tahoma"/>
              </a:rPr>
              <a:t>için o  </a:t>
            </a:r>
            <a:r>
              <a:rPr sz="2400" spc="-5" dirty="0">
                <a:latin typeface="Tahoma"/>
                <a:cs typeface="Tahoma"/>
              </a:rPr>
              <a:t>kurulu onaylaması </a:t>
            </a:r>
            <a:r>
              <a:rPr sz="2400" dirty="0">
                <a:latin typeface="Tahoma"/>
                <a:cs typeface="Tahoma"/>
              </a:rPr>
              <a:t>ile otomatik </a:t>
            </a:r>
            <a:r>
              <a:rPr sz="2400" spc="-5" dirty="0">
                <a:latin typeface="Tahoma"/>
                <a:cs typeface="Tahoma"/>
              </a:rPr>
              <a:t>yürürlüğe</a:t>
            </a:r>
            <a:r>
              <a:rPr sz="2400" spc="-35" dirty="0">
                <a:latin typeface="Tahoma"/>
                <a:cs typeface="Tahoma"/>
              </a:rPr>
              <a:t> girecektir.</a:t>
            </a:r>
            <a:endParaRPr sz="2400">
              <a:latin typeface="Tahoma"/>
              <a:cs typeface="Tahoma"/>
            </a:endParaRPr>
          </a:p>
          <a:p>
            <a:pPr marL="355600" marR="635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Tahoma"/>
                <a:cs typeface="Tahoma"/>
              </a:rPr>
              <a:t>Diğer kurullarda </a:t>
            </a:r>
            <a:r>
              <a:rPr sz="2400" dirty="0">
                <a:latin typeface="Tahoma"/>
                <a:cs typeface="Tahoma"/>
              </a:rPr>
              <a:t>ise başkan </a:t>
            </a:r>
            <a:r>
              <a:rPr sz="2400" spc="-10" dirty="0">
                <a:latin typeface="Tahoma"/>
                <a:cs typeface="Tahoma"/>
              </a:rPr>
              <a:t>Öğretmen, Müdür  </a:t>
            </a:r>
            <a:r>
              <a:rPr sz="2400" spc="-20" dirty="0">
                <a:latin typeface="Tahoma"/>
                <a:cs typeface="Tahoma"/>
              </a:rPr>
              <a:t>Yardımcısı, </a:t>
            </a:r>
            <a:r>
              <a:rPr sz="2400" spc="-5" dirty="0">
                <a:latin typeface="Tahoma"/>
                <a:cs typeface="Tahoma"/>
              </a:rPr>
              <a:t>Şube </a:t>
            </a:r>
            <a:r>
              <a:rPr sz="2400" dirty="0">
                <a:latin typeface="Tahoma"/>
                <a:cs typeface="Tahoma"/>
              </a:rPr>
              <a:t>Müdürü </a:t>
            </a:r>
            <a:r>
              <a:rPr sz="2400" spc="-5" dirty="0">
                <a:latin typeface="Tahoma"/>
                <a:cs typeface="Tahoma"/>
              </a:rPr>
              <a:t>olduğu </a:t>
            </a:r>
            <a:r>
              <a:rPr sz="2400" dirty="0">
                <a:latin typeface="Tahoma"/>
                <a:cs typeface="Tahoma"/>
              </a:rPr>
              <a:t>için </a:t>
            </a:r>
            <a:r>
              <a:rPr sz="2400" spc="-10" dirty="0">
                <a:latin typeface="Tahoma"/>
                <a:cs typeface="Tahoma"/>
              </a:rPr>
              <a:t>uygulamaya  </a:t>
            </a:r>
            <a:r>
              <a:rPr sz="2400" spc="-5" dirty="0">
                <a:latin typeface="Tahoma"/>
                <a:cs typeface="Tahoma"/>
              </a:rPr>
              <a:t>alınabilmesi </a:t>
            </a:r>
            <a:r>
              <a:rPr sz="2400" dirty="0">
                <a:latin typeface="Tahoma"/>
                <a:cs typeface="Tahoma"/>
              </a:rPr>
              <a:t>için okul </a:t>
            </a:r>
            <a:r>
              <a:rPr sz="2400" spc="-5" dirty="0">
                <a:latin typeface="Tahoma"/>
                <a:cs typeface="Tahoma"/>
              </a:rPr>
              <a:t>müdürlüğünce onaylanması  </a:t>
            </a:r>
            <a:r>
              <a:rPr sz="2400" spc="-30" dirty="0">
                <a:latin typeface="Tahoma"/>
                <a:cs typeface="Tahoma"/>
              </a:rPr>
              <a:t>gerekecektir. </a:t>
            </a:r>
            <a:r>
              <a:rPr sz="2400" dirty="0">
                <a:latin typeface="Tahoma"/>
                <a:cs typeface="Tahoma"/>
              </a:rPr>
              <a:t>Bu </a:t>
            </a:r>
            <a:r>
              <a:rPr sz="2400" spc="-15" dirty="0">
                <a:latin typeface="Tahoma"/>
                <a:cs typeface="Tahoma"/>
              </a:rPr>
              <a:t>ekran </a:t>
            </a:r>
            <a:r>
              <a:rPr sz="2400" b="1" spc="-5" dirty="0">
                <a:latin typeface="Tahoma"/>
                <a:cs typeface="Tahoma"/>
              </a:rPr>
              <a:t>“Eğitim Kurumu Müdürlüğü  Kurul Onaylama” </a:t>
            </a:r>
            <a:r>
              <a:rPr sz="2400" dirty="0">
                <a:latin typeface="Tahoma"/>
                <a:cs typeface="Tahoma"/>
              </a:rPr>
              <a:t>linki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30" dirty="0">
                <a:latin typeface="Tahoma"/>
                <a:cs typeface="Tahoma"/>
              </a:rPr>
              <a:t>altındadır.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850"/>
              </a:lnSpc>
            </a:pP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7" y="332252"/>
            <a:ext cx="8198381" cy="2808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4" y="3232404"/>
            <a:ext cx="8474202" cy="88468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009" y="3317240"/>
            <a:ext cx="801497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Bu </a:t>
            </a:r>
            <a:r>
              <a:rPr sz="1800" spc="-10" dirty="0">
                <a:latin typeface="Tahoma"/>
                <a:cs typeface="Tahoma"/>
              </a:rPr>
              <a:t>ekranda </a:t>
            </a: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müdürü </a:t>
            </a:r>
            <a:r>
              <a:rPr sz="1800" spc="-10" dirty="0">
                <a:latin typeface="Tahoma"/>
                <a:cs typeface="Tahoma"/>
              </a:rPr>
              <a:t>ekrana </a:t>
            </a:r>
            <a:r>
              <a:rPr sz="1800" dirty="0">
                <a:latin typeface="Tahoma"/>
                <a:cs typeface="Tahoma"/>
              </a:rPr>
              <a:t>gelen </a:t>
            </a:r>
            <a:r>
              <a:rPr sz="1800" spc="-5" dirty="0">
                <a:latin typeface="Tahoma"/>
                <a:cs typeface="Tahoma"/>
              </a:rPr>
              <a:t>kurulları inceledikten </a:t>
            </a:r>
            <a:r>
              <a:rPr sz="1800" spc="-10" dirty="0">
                <a:latin typeface="Tahoma"/>
                <a:cs typeface="Tahoma"/>
              </a:rPr>
              <a:t>sonra</a:t>
            </a:r>
            <a:r>
              <a:rPr sz="1800" spc="114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onaylayabilir,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latin typeface="Tahoma"/>
                <a:cs typeface="Tahoma"/>
              </a:rPr>
              <a:t>iade </a:t>
            </a:r>
            <a:r>
              <a:rPr sz="1800" spc="-35" dirty="0">
                <a:latin typeface="Tahoma"/>
                <a:cs typeface="Tahoma"/>
              </a:rPr>
              <a:t>edebilir, </a:t>
            </a:r>
            <a:r>
              <a:rPr sz="1800" spc="-20" dirty="0">
                <a:latin typeface="Tahoma"/>
                <a:cs typeface="Tahoma"/>
              </a:rPr>
              <a:t>ya </a:t>
            </a:r>
            <a:r>
              <a:rPr sz="1800" dirty="0">
                <a:latin typeface="Tahoma"/>
                <a:cs typeface="Tahoma"/>
              </a:rPr>
              <a:t>da</a:t>
            </a:r>
            <a:r>
              <a:rPr sz="1800" spc="10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silebilir.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087" y="4058399"/>
            <a:ext cx="8190233" cy="1007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311" y="5245608"/>
            <a:ext cx="8564118" cy="613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2437" y="5331078"/>
            <a:ext cx="7058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Onaylama </a:t>
            </a:r>
            <a:r>
              <a:rPr sz="1800" dirty="0">
                <a:latin typeface="Tahoma"/>
                <a:cs typeface="Tahoma"/>
              </a:rPr>
              <a:t>dışı </a:t>
            </a:r>
            <a:r>
              <a:rPr sz="1800" spc="-5" dirty="0">
                <a:latin typeface="Tahoma"/>
                <a:cs typeface="Tahoma"/>
              </a:rPr>
              <a:t>seçenekler için muhakkak </a:t>
            </a:r>
            <a:r>
              <a:rPr sz="1800" dirty="0">
                <a:latin typeface="Tahoma"/>
                <a:cs typeface="Tahoma"/>
              </a:rPr>
              <a:t>bir </a:t>
            </a:r>
            <a:r>
              <a:rPr sz="1800" spc="-5" dirty="0">
                <a:latin typeface="Tahoma"/>
                <a:cs typeface="Tahoma"/>
              </a:rPr>
              <a:t>gerekçe yazılması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gerekir.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317008"/>
            <a:ext cx="8640829" cy="2823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" y="1937004"/>
            <a:ext cx="9007602" cy="47266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2020951"/>
            <a:ext cx="659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980" algn="l"/>
                <a:tab pos="1772920" algn="l"/>
                <a:tab pos="2733040" algn="l"/>
                <a:tab pos="3689985" algn="l"/>
                <a:tab pos="4388485" algn="l"/>
                <a:tab pos="5114290" algn="l"/>
                <a:tab pos="6087745" algn="l"/>
              </a:tabLst>
            </a:pPr>
            <a:r>
              <a:rPr sz="1800" dirty="0">
                <a:latin typeface="Tahoma"/>
                <a:cs typeface="Tahoma"/>
              </a:rPr>
              <a:t>Okul	müd</a:t>
            </a:r>
            <a:r>
              <a:rPr sz="1800" spc="0" dirty="0">
                <a:latin typeface="Tahoma"/>
                <a:cs typeface="Tahoma"/>
              </a:rPr>
              <a:t>ü</a:t>
            </a:r>
            <a:r>
              <a:rPr sz="1800" spc="-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ü	bu</a:t>
            </a:r>
            <a:r>
              <a:rPr sz="1800" spc="-3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ada	</a:t>
            </a:r>
            <a:r>
              <a:rPr sz="1800" spc="-5" dirty="0">
                <a:latin typeface="Tahoma"/>
                <a:cs typeface="Tahoma"/>
              </a:rPr>
              <a:t>s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dece	izinli	v</a:t>
            </a:r>
            <a:r>
              <a:rPr sz="1800" spc="-5" dirty="0">
                <a:latin typeface="Tahoma"/>
                <a:cs typeface="Tahoma"/>
              </a:rPr>
              <a:t>e</a:t>
            </a:r>
            <a:r>
              <a:rPr sz="1800" spc="-30" dirty="0">
                <a:latin typeface="Tahoma"/>
                <a:cs typeface="Tahoma"/>
              </a:rPr>
              <a:t>y</a:t>
            </a:r>
            <a:r>
              <a:rPr sz="1800" dirty="0">
                <a:latin typeface="Tahoma"/>
                <a:cs typeface="Tahoma"/>
              </a:rPr>
              <a:t>a	</a:t>
            </a:r>
            <a:r>
              <a:rPr sz="1800" spc="-40" dirty="0">
                <a:latin typeface="Tahoma"/>
                <a:cs typeface="Tahoma"/>
              </a:rPr>
              <a:t>r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po</a:t>
            </a:r>
            <a:r>
              <a:rPr sz="1800" spc="0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lu	o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u</a:t>
            </a:r>
            <a:r>
              <a:rPr sz="1800" spc="-20" dirty="0">
                <a:latin typeface="Tahoma"/>
                <a:cs typeface="Tahoma"/>
              </a:rPr>
              <a:t>p</a:t>
            </a:r>
            <a:r>
              <a:rPr sz="1800" dirty="0">
                <a:latin typeface="Tahoma"/>
                <a:cs typeface="Tahoma"/>
              </a:rPr>
              <a:t>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0029" y="2020951"/>
            <a:ext cx="1795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9145" algn="l"/>
              </a:tabLst>
            </a:pPr>
            <a:r>
              <a:rPr sz="1800" spc="-5" dirty="0">
                <a:latin typeface="Tahoma"/>
                <a:cs typeface="Tahoma"/>
              </a:rPr>
              <a:t>kurul	kararlarını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267" y="2295271"/>
            <a:ext cx="8628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5195" algn="l"/>
                <a:tab pos="2560955" algn="l"/>
                <a:tab pos="3144520" algn="l"/>
                <a:tab pos="3856354" algn="l"/>
                <a:tab pos="4933950" algn="l"/>
                <a:tab pos="5583555" algn="l"/>
                <a:tab pos="6562090" algn="l"/>
                <a:tab pos="7010400" algn="l"/>
                <a:tab pos="8009890" algn="l"/>
              </a:tabLst>
            </a:pPr>
            <a:r>
              <a:rPr sz="1800" dirty="0">
                <a:latin typeface="Tahoma"/>
                <a:cs typeface="Tahoma"/>
              </a:rPr>
              <a:t>on</a:t>
            </a:r>
            <a:r>
              <a:rPr sz="1800" spc="-15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yl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y</a:t>
            </a:r>
            <a:r>
              <a:rPr sz="1800" dirty="0">
                <a:latin typeface="Tahoma"/>
                <a:cs typeface="Tahoma"/>
              </a:rPr>
              <a:t>am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spc="-35" dirty="0">
                <a:latin typeface="Tahoma"/>
                <a:cs typeface="Tahoma"/>
              </a:rPr>
              <a:t>y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0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ların	</a:t>
            </a:r>
            <a:r>
              <a:rPr sz="1800" spc="-5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e	</a:t>
            </a:r>
            <a:r>
              <a:rPr sz="1800" spc="0" dirty="0">
                <a:latin typeface="Tahoma"/>
                <a:cs typeface="Tahoma"/>
              </a:rPr>
              <a:t>i</a:t>
            </a:r>
            <a:r>
              <a:rPr sz="1800" dirty="0">
                <a:latin typeface="Tahoma"/>
                <a:cs typeface="Tahoma"/>
              </a:rPr>
              <a:t>l</a:t>
            </a:r>
            <a:r>
              <a:rPr sz="1800" spc="0" dirty="0">
                <a:latin typeface="Tahoma"/>
                <a:cs typeface="Tahoma"/>
              </a:rPr>
              <a:t>g</a:t>
            </a:r>
            <a:r>
              <a:rPr sz="1800" dirty="0">
                <a:latin typeface="Tahoma"/>
                <a:cs typeface="Tahoma"/>
              </a:rPr>
              <a:t>i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i	iş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spc="-5" dirty="0">
                <a:latin typeface="Tahoma"/>
                <a:cs typeface="Tahoma"/>
              </a:rPr>
              <a:t>e</a:t>
            </a:r>
            <a:r>
              <a:rPr sz="1800" dirty="0">
                <a:latin typeface="Tahoma"/>
                <a:cs typeface="Tahoma"/>
              </a:rPr>
              <a:t>m	</a:t>
            </a:r>
            <a:r>
              <a:rPr sz="1800" spc="-35" dirty="0">
                <a:latin typeface="Tahoma"/>
                <a:cs typeface="Tahoma"/>
              </a:rPr>
              <a:t>y</a:t>
            </a:r>
            <a:r>
              <a:rPr sz="1800" dirty="0">
                <a:latin typeface="Tahoma"/>
                <a:cs typeface="Tahoma"/>
              </a:rPr>
              <a:t>ap</a:t>
            </a:r>
            <a:r>
              <a:rPr sz="1800" spc="10" dirty="0">
                <a:latin typeface="Tahoma"/>
                <a:cs typeface="Tahoma"/>
              </a:rPr>
              <a:t>a</a:t>
            </a:r>
            <a:r>
              <a:rPr sz="1800" spc="5" dirty="0">
                <a:latin typeface="Tahoma"/>
                <a:cs typeface="Tahoma"/>
              </a:rPr>
              <a:t>b</a:t>
            </a:r>
            <a:r>
              <a:rPr sz="1800" dirty="0">
                <a:latin typeface="Tahoma"/>
                <a:cs typeface="Tahoma"/>
              </a:rPr>
              <a:t>i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i</a:t>
            </a:r>
            <a:r>
              <a:rPr sz="1800" spc="-22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.	Okul	müd</a:t>
            </a:r>
            <a:r>
              <a:rPr sz="1800" spc="0" dirty="0">
                <a:latin typeface="Tahoma"/>
                <a:cs typeface="Tahoma"/>
              </a:rPr>
              <a:t>ü</a:t>
            </a:r>
            <a:r>
              <a:rPr sz="1800" spc="-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ü	bu	</a:t>
            </a:r>
            <a:r>
              <a:rPr sz="1800" spc="-5" dirty="0">
                <a:latin typeface="Tahoma"/>
                <a:cs typeface="Tahoma"/>
              </a:rPr>
              <a:t>ek</a:t>
            </a:r>
            <a:r>
              <a:rPr sz="1800" spc="-35" dirty="0">
                <a:latin typeface="Tahoma"/>
                <a:cs typeface="Tahoma"/>
              </a:rPr>
              <a:t>r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nda	henüz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0468" y="2569590"/>
            <a:ext cx="2085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4590" algn="l"/>
                <a:tab pos="1635125" algn="l"/>
              </a:tabLst>
            </a:pPr>
            <a:r>
              <a:rPr sz="1800" dirty="0">
                <a:latin typeface="Tahoma"/>
                <a:cs typeface="Tahoma"/>
              </a:rPr>
              <a:t>i</a:t>
            </a:r>
            <a:r>
              <a:rPr sz="1800" spc="-5" dirty="0">
                <a:latin typeface="Tahoma"/>
                <a:cs typeface="Tahoma"/>
              </a:rPr>
              <a:t>çeris</a:t>
            </a:r>
            <a:r>
              <a:rPr sz="1800" spc="-10" dirty="0">
                <a:latin typeface="Tahoma"/>
                <a:cs typeface="Tahoma"/>
              </a:rPr>
              <a:t>i</a:t>
            </a:r>
            <a:r>
              <a:rPr sz="1800" dirty="0">
                <a:latin typeface="Tahoma"/>
                <a:cs typeface="Tahoma"/>
              </a:rPr>
              <a:t>nde	bir	</a:t>
            </a:r>
            <a:r>
              <a:rPr sz="1800" spc="-10" dirty="0">
                <a:latin typeface="Tahoma"/>
                <a:cs typeface="Tahoma"/>
              </a:rPr>
              <a:t>k</a:t>
            </a:r>
            <a:r>
              <a:rPr sz="1800" spc="-5" dirty="0">
                <a:latin typeface="Tahoma"/>
                <a:cs typeface="Tahoma"/>
              </a:rPr>
              <a:t>e</a:t>
            </a:r>
            <a:r>
              <a:rPr sz="1800" dirty="0">
                <a:latin typeface="Tahoma"/>
                <a:cs typeface="Tahoma"/>
              </a:rPr>
              <a:t>re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2569590"/>
            <a:ext cx="63576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7970" algn="l"/>
                <a:tab pos="2443480" algn="l"/>
                <a:tab pos="3379470" algn="l"/>
                <a:tab pos="4822825" algn="l"/>
                <a:tab pos="5466080" algn="l"/>
                <a:tab pos="5926455" algn="l"/>
              </a:tabLst>
            </a:pPr>
            <a:r>
              <a:rPr sz="1800" dirty="0">
                <a:latin typeface="Tahoma"/>
                <a:cs typeface="Tahoma"/>
              </a:rPr>
              <a:t>on</a:t>
            </a:r>
            <a:r>
              <a:rPr sz="1800" spc="-15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ylamamı</a:t>
            </a:r>
            <a:r>
              <a:rPr sz="1800" dirty="0">
                <a:latin typeface="Tahoma"/>
                <a:cs typeface="Tahoma"/>
              </a:rPr>
              <a:t>ş	</a:t>
            </a:r>
            <a:r>
              <a:rPr sz="1800" spc="-5" dirty="0">
                <a:latin typeface="Tahoma"/>
                <a:cs typeface="Tahoma"/>
              </a:rPr>
              <a:t>kişi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spc="5" dirty="0">
                <a:latin typeface="Tahoma"/>
                <a:cs typeface="Tahoma"/>
              </a:rPr>
              <a:t>e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e	S</a:t>
            </a:r>
            <a:r>
              <a:rPr sz="1800" spc="0" dirty="0">
                <a:latin typeface="Tahoma"/>
                <a:cs typeface="Tahoma"/>
              </a:rPr>
              <a:t>M</a:t>
            </a:r>
            <a:r>
              <a:rPr sz="1800" spc="-10" dirty="0">
                <a:latin typeface="Tahoma"/>
                <a:cs typeface="Tahoma"/>
              </a:rPr>
              <a:t>S</a:t>
            </a:r>
            <a:r>
              <a:rPr sz="1800" dirty="0">
                <a:latin typeface="Tahoma"/>
                <a:cs typeface="Tahoma"/>
              </a:rPr>
              <a:t>’</a:t>
            </a:r>
            <a:r>
              <a:rPr sz="1800" spc="-10" dirty="0">
                <a:latin typeface="Tahoma"/>
                <a:cs typeface="Tahoma"/>
              </a:rPr>
              <a:t>d</a:t>
            </a:r>
            <a:r>
              <a:rPr sz="1800" dirty="0">
                <a:latin typeface="Tahoma"/>
                <a:cs typeface="Tahoma"/>
              </a:rPr>
              <a:t>e	gönde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e</a:t>
            </a:r>
            <a:r>
              <a:rPr sz="1800" spc="5" dirty="0">
                <a:latin typeface="Tahoma"/>
                <a:cs typeface="Tahoma"/>
              </a:rPr>
              <a:t>b</a:t>
            </a:r>
            <a:r>
              <a:rPr sz="1800" dirty="0">
                <a:latin typeface="Tahoma"/>
                <a:cs typeface="Tahoma"/>
              </a:rPr>
              <a:t>ili</a:t>
            </a:r>
            <a:r>
              <a:rPr sz="1800" spc="-229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.	SMS	24	</a:t>
            </a:r>
            <a:r>
              <a:rPr sz="1800" spc="-15" dirty="0">
                <a:latin typeface="Tahoma"/>
                <a:cs typeface="Tahoma"/>
              </a:rPr>
              <a:t>s</a:t>
            </a:r>
            <a:r>
              <a:rPr sz="1800" dirty="0">
                <a:latin typeface="Tahoma"/>
                <a:cs typeface="Tahoma"/>
              </a:rPr>
              <a:t>aat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Tahoma"/>
                <a:cs typeface="Tahoma"/>
              </a:rPr>
              <a:t>gönderilebilir.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3118484"/>
            <a:ext cx="705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  <a:tab pos="1781810" algn="l"/>
                <a:tab pos="2937510" algn="l"/>
                <a:tab pos="4144645" algn="l"/>
                <a:tab pos="5496560" algn="l"/>
                <a:tab pos="6316345" algn="l"/>
              </a:tabLst>
            </a:pPr>
            <a:r>
              <a:rPr sz="1800" spc="-25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yrıc</a:t>
            </a:r>
            <a:r>
              <a:rPr sz="1800" dirty="0">
                <a:latin typeface="Tahoma"/>
                <a:cs typeface="Tahoma"/>
              </a:rPr>
              <a:t>a	okul	müd</a:t>
            </a:r>
            <a:r>
              <a:rPr sz="1800" spc="0" dirty="0">
                <a:latin typeface="Tahoma"/>
                <a:cs typeface="Tahoma"/>
              </a:rPr>
              <a:t>ü</a:t>
            </a:r>
            <a:r>
              <a:rPr sz="1800" spc="-5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ü	</a:t>
            </a:r>
            <a:r>
              <a:rPr sz="1800" b="1" spc="-5" dirty="0">
                <a:latin typeface="Tahoma"/>
                <a:cs typeface="Tahoma"/>
              </a:rPr>
              <a:t>“Henü</a:t>
            </a:r>
            <a:r>
              <a:rPr sz="1800" b="1" dirty="0">
                <a:latin typeface="Tahoma"/>
                <a:cs typeface="Tahoma"/>
              </a:rPr>
              <a:t>z	karar</a:t>
            </a:r>
            <a:r>
              <a:rPr sz="1800" b="1" spc="-20" dirty="0">
                <a:latin typeface="Tahoma"/>
                <a:cs typeface="Tahoma"/>
              </a:rPr>
              <a:t>l</a:t>
            </a:r>
            <a:r>
              <a:rPr sz="1800" b="1" dirty="0">
                <a:latin typeface="Tahoma"/>
                <a:cs typeface="Tahoma"/>
              </a:rPr>
              <a:t>a</a:t>
            </a:r>
            <a:r>
              <a:rPr sz="1800" b="1" spc="-15" dirty="0">
                <a:latin typeface="Tahoma"/>
                <a:cs typeface="Tahoma"/>
              </a:rPr>
              <a:t>r</a:t>
            </a:r>
            <a:r>
              <a:rPr sz="1800" b="1" dirty="0">
                <a:latin typeface="Tahoma"/>
                <a:cs typeface="Tahoma"/>
              </a:rPr>
              <a:t>ı	tam	</a:t>
            </a:r>
            <a:r>
              <a:rPr sz="1800" b="1" spc="0" dirty="0">
                <a:latin typeface="Tahoma"/>
                <a:cs typeface="Tahoma"/>
              </a:rPr>
              <a:t>o</a:t>
            </a:r>
            <a:r>
              <a:rPr sz="1800" b="1" dirty="0">
                <a:latin typeface="Tahoma"/>
                <a:cs typeface="Tahoma"/>
              </a:rPr>
              <a:t>la</a:t>
            </a:r>
            <a:r>
              <a:rPr sz="1800" b="1" spc="-10" dirty="0">
                <a:latin typeface="Tahoma"/>
                <a:cs typeface="Tahoma"/>
              </a:rPr>
              <a:t>r</a:t>
            </a:r>
            <a:r>
              <a:rPr sz="1800" b="1" dirty="0">
                <a:latin typeface="Tahoma"/>
                <a:cs typeface="Tahoma"/>
              </a:rPr>
              <a:t>ak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53908" y="3118484"/>
            <a:ext cx="1231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g</a:t>
            </a:r>
            <a:r>
              <a:rPr sz="1800" b="1" spc="-10" dirty="0">
                <a:latin typeface="Tahoma"/>
                <a:cs typeface="Tahoma"/>
              </a:rPr>
              <a:t>i</a:t>
            </a:r>
            <a:r>
              <a:rPr sz="1800" b="1" dirty="0">
                <a:latin typeface="Tahoma"/>
                <a:cs typeface="Tahoma"/>
              </a:rPr>
              <a:t>ri</a:t>
            </a:r>
            <a:r>
              <a:rPr sz="1800" b="1" spc="-10" dirty="0">
                <a:latin typeface="Tahoma"/>
                <a:cs typeface="Tahoma"/>
              </a:rPr>
              <a:t>l</a:t>
            </a:r>
            <a:r>
              <a:rPr sz="1800" b="1" dirty="0">
                <a:latin typeface="Tahoma"/>
                <a:cs typeface="Tahoma"/>
              </a:rPr>
              <a:t>mem</a:t>
            </a:r>
            <a:r>
              <a:rPr sz="1800" b="1" spc="-10" dirty="0">
                <a:latin typeface="Tahoma"/>
                <a:cs typeface="Tahoma"/>
              </a:rPr>
              <a:t>i</a:t>
            </a:r>
            <a:r>
              <a:rPr sz="1800" b="1" dirty="0">
                <a:latin typeface="Tahoma"/>
                <a:cs typeface="Tahoma"/>
              </a:rPr>
              <a:t>ş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3392804"/>
            <a:ext cx="863092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kurulları/zümreleri görmek istiyorum.” </a:t>
            </a:r>
            <a:r>
              <a:rPr sz="1800" spc="-15" dirty="0">
                <a:latin typeface="Tahoma"/>
                <a:cs typeface="Tahoma"/>
              </a:rPr>
              <a:t>veya </a:t>
            </a:r>
            <a:r>
              <a:rPr sz="1800" b="1" spc="-5" dirty="0">
                <a:latin typeface="Tahoma"/>
                <a:cs typeface="Tahoma"/>
              </a:rPr>
              <a:t>“Henüz katılımcılarına  duyrulmamış kurulları/zümreleri görmek istiyorum.“ </a:t>
            </a:r>
            <a:r>
              <a:rPr sz="1800" spc="-5" dirty="0">
                <a:latin typeface="Tahoma"/>
                <a:cs typeface="Tahoma"/>
              </a:rPr>
              <a:t>seçeneklerini  </a:t>
            </a:r>
            <a:r>
              <a:rPr sz="1800" spc="-10" dirty="0">
                <a:latin typeface="Tahoma"/>
                <a:cs typeface="Tahoma"/>
              </a:rPr>
              <a:t>işaretleyerek </a:t>
            </a:r>
            <a:r>
              <a:rPr sz="1800" spc="-5" dirty="0">
                <a:latin typeface="Tahoma"/>
                <a:cs typeface="Tahoma"/>
              </a:rPr>
              <a:t>tamamlanmamış toplantıları </a:t>
            </a:r>
            <a:r>
              <a:rPr sz="1800" dirty="0">
                <a:latin typeface="Tahoma"/>
                <a:cs typeface="Tahoma"/>
              </a:rPr>
              <a:t>da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görebilir.</a:t>
            </a:r>
            <a:endParaRPr sz="18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müdürlüğü tarafından onaylanmış kurulların yazıcıdan </a:t>
            </a:r>
            <a:r>
              <a:rPr sz="1800" dirty="0">
                <a:latin typeface="Tahoma"/>
                <a:cs typeface="Tahoma"/>
              </a:rPr>
              <a:t>baskısını </a:t>
            </a:r>
            <a:r>
              <a:rPr sz="1800" b="1" spc="-10" dirty="0">
                <a:latin typeface="Tahoma"/>
                <a:cs typeface="Tahoma"/>
              </a:rPr>
              <a:t>“Kurul  </a:t>
            </a:r>
            <a:r>
              <a:rPr sz="1800" b="1" spc="-5" dirty="0">
                <a:latin typeface="Tahoma"/>
                <a:cs typeface="Tahoma"/>
              </a:rPr>
              <a:t>Tanımlama” </a:t>
            </a:r>
            <a:r>
              <a:rPr sz="1800" spc="-5" dirty="0">
                <a:latin typeface="Tahoma"/>
                <a:cs typeface="Tahoma"/>
              </a:rPr>
              <a:t>ekranından alabilirsiniz. </a:t>
            </a: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müdürü </a:t>
            </a:r>
            <a:r>
              <a:rPr sz="1800" spc="-10" dirty="0">
                <a:latin typeface="Tahoma"/>
                <a:cs typeface="Tahoma"/>
              </a:rPr>
              <a:t>onayladıktan </a:t>
            </a:r>
            <a:r>
              <a:rPr sz="1800" spc="-15" dirty="0">
                <a:latin typeface="Tahoma"/>
                <a:cs typeface="Tahoma"/>
              </a:rPr>
              <a:t>sonra</a:t>
            </a:r>
            <a:r>
              <a:rPr sz="1800" spc="52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“Kurul  </a:t>
            </a:r>
            <a:r>
              <a:rPr sz="1800" b="1" spc="-5" dirty="0">
                <a:latin typeface="Tahoma"/>
                <a:cs typeface="Tahoma"/>
              </a:rPr>
              <a:t>Tanımlama” </a:t>
            </a:r>
            <a:r>
              <a:rPr sz="1800" spc="-10" dirty="0">
                <a:latin typeface="Tahoma"/>
                <a:cs typeface="Tahoma"/>
              </a:rPr>
              <a:t>ekranına </a:t>
            </a:r>
            <a:r>
              <a:rPr sz="1800" spc="-5" dirty="0">
                <a:latin typeface="Tahoma"/>
                <a:cs typeface="Tahoma"/>
              </a:rPr>
              <a:t>giderek ve kurulunuzu </a:t>
            </a:r>
            <a:r>
              <a:rPr sz="1800" spc="-10" dirty="0">
                <a:latin typeface="Tahoma"/>
                <a:cs typeface="Tahoma"/>
              </a:rPr>
              <a:t>seçerek </a:t>
            </a:r>
            <a:r>
              <a:rPr sz="1800" b="1" spc="-5" dirty="0">
                <a:latin typeface="Tahoma"/>
                <a:cs typeface="Tahoma"/>
              </a:rPr>
              <a:t>“Oluşturduğum  kurul/zümre </a:t>
            </a:r>
            <a:r>
              <a:rPr sz="1800" b="1" dirty="0">
                <a:latin typeface="Tahoma"/>
                <a:cs typeface="Tahoma"/>
              </a:rPr>
              <a:t>raporunu </a:t>
            </a:r>
            <a:r>
              <a:rPr sz="1800" b="1" spc="-5" dirty="0">
                <a:latin typeface="Tahoma"/>
                <a:cs typeface="Tahoma"/>
              </a:rPr>
              <a:t>almak istiyorum.” </a:t>
            </a:r>
            <a:r>
              <a:rPr sz="1800" spc="-5" dirty="0">
                <a:latin typeface="Tahoma"/>
                <a:cs typeface="Tahoma"/>
              </a:rPr>
              <a:t>seçeneğini işaretlemelisiniz. </a:t>
            </a:r>
            <a:r>
              <a:rPr sz="1800" dirty="0">
                <a:latin typeface="Tahoma"/>
                <a:cs typeface="Tahoma"/>
              </a:rPr>
              <a:t>Daha  </a:t>
            </a:r>
            <a:r>
              <a:rPr sz="1800" spc="-15" dirty="0">
                <a:latin typeface="Tahoma"/>
                <a:cs typeface="Tahoma"/>
              </a:rPr>
              <a:t>sonra</a:t>
            </a:r>
            <a:r>
              <a:rPr sz="1800" spc="5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menü çubuğunda bulunan </a:t>
            </a:r>
            <a:r>
              <a:rPr sz="1800" b="1" spc="-5" dirty="0">
                <a:latin typeface="Tahoma"/>
                <a:cs typeface="Tahoma"/>
              </a:rPr>
              <a:t>“Raporlama” </a:t>
            </a:r>
            <a:r>
              <a:rPr sz="1800" spc="-5" dirty="0">
                <a:latin typeface="Tahoma"/>
                <a:cs typeface="Tahoma"/>
              </a:rPr>
              <a:t>düğmesine </a:t>
            </a:r>
            <a:r>
              <a:rPr sz="1800" spc="-10" dirty="0">
                <a:latin typeface="Tahoma"/>
                <a:cs typeface="Tahoma"/>
              </a:rPr>
              <a:t>basarak ekranda  raporunuzu </a:t>
            </a:r>
            <a:r>
              <a:rPr sz="1800" spc="-5" dirty="0">
                <a:latin typeface="Tahoma"/>
                <a:cs typeface="Tahoma"/>
              </a:rPr>
              <a:t>görebilirsiniz. Raporla beraber </a:t>
            </a:r>
            <a:r>
              <a:rPr sz="1800" dirty="0">
                <a:latin typeface="Tahoma"/>
                <a:cs typeface="Tahoma"/>
              </a:rPr>
              <a:t>imza </a:t>
            </a:r>
            <a:r>
              <a:rPr sz="1800" spc="-10" dirty="0">
                <a:latin typeface="Tahoma"/>
                <a:cs typeface="Tahoma"/>
              </a:rPr>
              <a:t>çizelgesi </a:t>
            </a:r>
            <a:r>
              <a:rPr sz="1800" spc="-5" dirty="0">
                <a:latin typeface="Tahoma"/>
                <a:cs typeface="Tahoma"/>
              </a:rPr>
              <a:t>de </a:t>
            </a:r>
            <a:r>
              <a:rPr sz="1800" spc="-25" dirty="0">
                <a:latin typeface="Tahoma"/>
                <a:cs typeface="Tahoma"/>
              </a:rPr>
              <a:t>basılacaktır. </a:t>
            </a:r>
            <a:r>
              <a:rPr sz="1800" dirty="0">
                <a:latin typeface="Tahoma"/>
                <a:cs typeface="Tahoma"/>
              </a:rPr>
              <a:t>Bu </a:t>
            </a:r>
            <a:r>
              <a:rPr sz="1800" spc="-10" dirty="0">
                <a:latin typeface="Tahoma"/>
                <a:cs typeface="Tahoma"/>
              </a:rPr>
              <a:t>raporu  </a:t>
            </a:r>
            <a:r>
              <a:rPr sz="1800" spc="-5" dirty="0">
                <a:latin typeface="Tahoma"/>
                <a:cs typeface="Tahoma"/>
              </a:rPr>
              <a:t>ıslak </a:t>
            </a:r>
            <a:r>
              <a:rPr sz="1800" dirty="0">
                <a:latin typeface="Tahoma"/>
                <a:cs typeface="Tahoma"/>
              </a:rPr>
              <a:t>imza </a:t>
            </a:r>
            <a:r>
              <a:rPr sz="1800" spc="-5" dirty="0">
                <a:latin typeface="Tahoma"/>
                <a:cs typeface="Tahoma"/>
              </a:rPr>
              <a:t>ile imzalayıp </a:t>
            </a: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yönetimine bırakınız. </a:t>
            </a:r>
            <a:r>
              <a:rPr sz="1800" b="1" spc="-5" dirty="0">
                <a:latin typeface="Tahoma"/>
                <a:cs typeface="Tahoma"/>
              </a:rPr>
              <a:t>“Kurul Toplantı Bilgilendirme”  </a:t>
            </a:r>
            <a:r>
              <a:rPr sz="1800" spc="-5" dirty="0">
                <a:latin typeface="Tahoma"/>
                <a:cs typeface="Tahoma"/>
              </a:rPr>
              <a:t>ekranından </a:t>
            </a:r>
            <a:r>
              <a:rPr sz="1800" spc="-10" dirty="0">
                <a:latin typeface="Tahoma"/>
                <a:cs typeface="Tahoma"/>
              </a:rPr>
              <a:t>rapor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alınamaz.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68630" y="909066"/>
            <a:ext cx="8136890" cy="5264150"/>
          </a:xfrm>
          <a:custGeom>
            <a:avLst/>
            <a:gdLst/>
            <a:ahLst/>
            <a:cxnLst/>
            <a:rect l="l" t="t" r="r" b="b"/>
            <a:pathLst>
              <a:path w="8136890" h="5264150">
                <a:moveTo>
                  <a:pt x="0" y="5263896"/>
                </a:moveTo>
                <a:lnTo>
                  <a:pt x="8136635" y="5263896"/>
                </a:lnTo>
                <a:lnTo>
                  <a:pt x="8136635" y="0"/>
                </a:lnTo>
                <a:lnTo>
                  <a:pt x="0" y="0"/>
                </a:lnTo>
                <a:lnTo>
                  <a:pt x="0" y="5263896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630" y="909066"/>
            <a:ext cx="8136890" cy="5264150"/>
          </a:xfrm>
          <a:custGeom>
            <a:avLst/>
            <a:gdLst/>
            <a:ahLst/>
            <a:cxnLst/>
            <a:rect l="l" t="t" r="r" b="b"/>
            <a:pathLst>
              <a:path w="8136890" h="5264150">
                <a:moveTo>
                  <a:pt x="0" y="5263896"/>
                </a:moveTo>
                <a:lnTo>
                  <a:pt x="8136635" y="5263896"/>
                </a:lnTo>
                <a:lnTo>
                  <a:pt x="8136635" y="0"/>
                </a:lnTo>
                <a:lnTo>
                  <a:pt x="0" y="0"/>
                </a:lnTo>
                <a:lnTo>
                  <a:pt x="0" y="5263896"/>
                </a:lnTo>
                <a:close/>
              </a:path>
            </a:pathLst>
          </a:custGeom>
          <a:ln w="19812">
            <a:solidFill>
              <a:srgbClr val="EA6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303" y="934034"/>
            <a:ext cx="7000875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9720" algn="l"/>
                <a:tab pos="1647825" algn="l"/>
              </a:tabLst>
            </a:pPr>
            <a:r>
              <a:rPr sz="2800" spc="-5" dirty="0">
                <a:latin typeface="Century Gothic"/>
                <a:cs typeface="Century Gothic"/>
              </a:rPr>
              <a:t>Adresi	</a:t>
            </a:r>
            <a:r>
              <a:rPr sz="2800" u="heavy" spc="-5" dirty="0">
                <a:solidFill>
                  <a:srgbClr val="57C1B9"/>
                </a:solidFill>
                <a:uFill>
                  <a:solidFill>
                    <a:srgbClr val="57C1B9"/>
                  </a:solidFill>
                </a:uFill>
                <a:latin typeface="Century Gothic"/>
                <a:cs typeface="Century Gothic"/>
                <a:hlinkClick r:id="rId2"/>
              </a:rPr>
              <a:t>http://e-mufredat.meb.gov.tr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sz="2800" spc="-10" dirty="0">
                <a:latin typeface="Century Gothic"/>
                <a:cs typeface="Century Gothic"/>
              </a:rPr>
              <a:t>Bakanlık </a:t>
            </a:r>
            <a:r>
              <a:rPr sz="2800" spc="-5" dirty="0">
                <a:latin typeface="Century Gothic"/>
                <a:cs typeface="Century Gothic"/>
              </a:rPr>
              <a:t>MEBBİS </a:t>
            </a:r>
            <a:r>
              <a:rPr sz="2800" spc="-10" dirty="0">
                <a:latin typeface="Century Gothic"/>
                <a:cs typeface="Century Gothic"/>
              </a:rPr>
              <a:t>sistemi </a:t>
            </a:r>
            <a:r>
              <a:rPr sz="2800" spc="-5" dirty="0">
                <a:latin typeface="Century Gothic"/>
                <a:cs typeface="Century Gothic"/>
              </a:rPr>
              <a:t>kullanıcı tanıma  sistemi </a:t>
            </a:r>
            <a:r>
              <a:rPr sz="2800" dirty="0">
                <a:latin typeface="Century Gothic"/>
                <a:cs typeface="Century Gothic"/>
              </a:rPr>
              <a:t>ile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entegre,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sz="2800" spc="-5" dirty="0">
                <a:latin typeface="Century Gothic"/>
                <a:cs typeface="Century Gothic"/>
              </a:rPr>
              <a:t>Mernis </a:t>
            </a:r>
            <a:r>
              <a:rPr sz="2800" spc="-10" dirty="0">
                <a:latin typeface="Century Gothic"/>
                <a:cs typeface="Century Gothic"/>
              </a:rPr>
              <a:t>sistemi </a:t>
            </a:r>
            <a:r>
              <a:rPr sz="2800" dirty="0">
                <a:latin typeface="Century Gothic"/>
                <a:cs typeface="Century Gothic"/>
              </a:rPr>
              <a:t>ile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entegre,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299085" marR="135255" indent="-286385">
              <a:lnSpc>
                <a:spcPct val="100000"/>
              </a:lnSpc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sz="2800" spc="-5" dirty="0">
                <a:latin typeface="Century Gothic"/>
                <a:cs typeface="Century Gothic"/>
              </a:rPr>
              <a:t>Bakanlığımız </a:t>
            </a:r>
            <a:r>
              <a:rPr sz="2800" spc="-10" dirty="0">
                <a:latin typeface="Century Gothic"/>
                <a:cs typeface="Century Gothic"/>
              </a:rPr>
              <a:t>e-posta </a:t>
            </a:r>
            <a:r>
              <a:rPr sz="2800" spc="-5" dirty="0">
                <a:latin typeface="Century Gothic"/>
                <a:cs typeface="Century Gothic"/>
              </a:rPr>
              <a:t>ve diğer güvenlik  </a:t>
            </a:r>
            <a:r>
              <a:rPr sz="2800" spc="-10" dirty="0">
                <a:latin typeface="Century Gothic"/>
                <a:cs typeface="Century Gothic"/>
              </a:rPr>
              <a:t>sistemleri </a:t>
            </a:r>
            <a:r>
              <a:rPr sz="2800" dirty="0">
                <a:latin typeface="Century Gothic"/>
                <a:cs typeface="Century Gothic"/>
              </a:rPr>
              <a:t>ile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entegre,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SzPct val="96428"/>
              <a:buFont typeface="Wingdings"/>
              <a:buChar char=""/>
              <a:tabLst>
                <a:tab pos="299720" algn="l"/>
              </a:tabLst>
            </a:pPr>
            <a:r>
              <a:rPr sz="2800" spc="-5" dirty="0">
                <a:latin typeface="Century Gothic"/>
                <a:cs typeface="Century Gothic"/>
              </a:rPr>
              <a:t>E-Okul </a:t>
            </a:r>
            <a:r>
              <a:rPr sz="2800" spc="-10" dirty="0">
                <a:latin typeface="Century Gothic"/>
                <a:cs typeface="Century Gothic"/>
              </a:rPr>
              <a:t>sistemi </a:t>
            </a:r>
            <a:r>
              <a:rPr sz="2800" dirty="0">
                <a:latin typeface="Century Gothic"/>
                <a:cs typeface="Century Gothic"/>
              </a:rPr>
              <a:t>ile</a:t>
            </a:r>
            <a:r>
              <a:rPr sz="2800" spc="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entegre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184" y="403859"/>
            <a:ext cx="8466582" cy="12519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5039" y="571246"/>
            <a:ext cx="7218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7575" algn="l"/>
              </a:tabLst>
            </a:pPr>
            <a:r>
              <a:rPr sz="4200" spc="-5" dirty="0"/>
              <a:t>Kararlar	ve Sonuçları</a:t>
            </a:r>
            <a:r>
              <a:rPr sz="4200" spc="-65" dirty="0"/>
              <a:t> </a:t>
            </a:r>
            <a:r>
              <a:rPr sz="4200" dirty="0"/>
              <a:t>İşleme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281940" y="1577339"/>
            <a:ext cx="8559546" cy="14317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4370" y="1660652"/>
            <a:ext cx="8179434" cy="112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800" b="1" spc="-5" dirty="0">
                <a:latin typeface="Tahoma"/>
                <a:cs typeface="Tahoma"/>
              </a:rPr>
              <a:t>“Yönetimsel İşlemler” </a:t>
            </a:r>
            <a:r>
              <a:rPr sz="1800" spc="-5" dirty="0">
                <a:latin typeface="Tahoma"/>
                <a:cs typeface="Tahoma"/>
              </a:rPr>
              <a:t>altındaki </a:t>
            </a:r>
            <a:r>
              <a:rPr sz="1800" b="1" spc="-10" dirty="0">
                <a:latin typeface="Tahoma"/>
                <a:cs typeface="Tahoma"/>
              </a:rPr>
              <a:t>“Eğitim Kurumu </a:t>
            </a:r>
            <a:r>
              <a:rPr sz="1800" b="1" spc="-5" dirty="0">
                <a:latin typeface="Tahoma"/>
                <a:cs typeface="Tahoma"/>
              </a:rPr>
              <a:t>İşlemleri” </a:t>
            </a:r>
            <a:r>
              <a:rPr sz="1800" spc="-10" dirty="0">
                <a:latin typeface="Tahoma"/>
                <a:cs typeface="Tahoma"/>
              </a:rPr>
              <a:t>menüsü </a:t>
            </a:r>
            <a:r>
              <a:rPr sz="1800" spc="-5" dirty="0">
                <a:latin typeface="Tahoma"/>
                <a:cs typeface="Tahoma"/>
              </a:rPr>
              <a:t>altına  bulunan </a:t>
            </a:r>
            <a:r>
              <a:rPr sz="1800" b="1" spc="-5" dirty="0">
                <a:latin typeface="Tahoma"/>
                <a:cs typeface="Tahoma"/>
              </a:rPr>
              <a:t>“Kararlar </a:t>
            </a:r>
            <a:r>
              <a:rPr sz="1800" b="1" dirty="0">
                <a:latin typeface="Tahoma"/>
                <a:cs typeface="Tahoma"/>
              </a:rPr>
              <a:t>ve </a:t>
            </a:r>
            <a:r>
              <a:rPr sz="1800" b="1" spc="-5" dirty="0">
                <a:latin typeface="Tahoma"/>
                <a:cs typeface="Tahoma"/>
              </a:rPr>
              <a:t>Sonuçları” </a:t>
            </a:r>
            <a:r>
              <a:rPr sz="1800" spc="-10" dirty="0">
                <a:latin typeface="Tahoma"/>
                <a:cs typeface="Tahoma"/>
              </a:rPr>
              <a:t>ekranı, </a:t>
            </a:r>
            <a:r>
              <a:rPr sz="1800" spc="-5" dirty="0">
                <a:latin typeface="Tahoma"/>
                <a:cs typeface="Tahoma"/>
              </a:rPr>
              <a:t>yöneticilerin ve kurul başkanlarının  </a:t>
            </a:r>
            <a:r>
              <a:rPr sz="1800" dirty="0">
                <a:latin typeface="Tahoma"/>
                <a:cs typeface="Tahoma"/>
              </a:rPr>
              <a:t>daha önceden </a:t>
            </a:r>
            <a:r>
              <a:rPr sz="1800" spc="-5" dirty="0">
                <a:latin typeface="Tahoma"/>
                <a:cs typeface="Tahoma"/>
              </a:rPr>
              <a:t>oluşturulmuş </a:t>
            </a:r>
            <a:r>
              <a:rPr sz="1800" spc="-10" dirty="0">
                <a:latin typeface="Tahoma"/>
                <a:cs typeface="Tahoma"/>
              </a:rPr>
              <a:t>ve </a:t>
            </a: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yönetimince </a:t>
            </a:r>
            <a:r>
              <a:rPr sz="1800" dirty="0">
                <a:latin typeface="Tahoma"/>
                <a:cs typeface="Tahoma"/>
              </a:rPr>
              <a:t>de </a:t>
            </a:r>
            <a:r>
              <a:rPr sz="1800" spc="-5" dirty="0">
                <a:latin typeface="Tahoma"/>
                <a:cs typeface="Tahoma"/>
              </a:rPr>
              <a:t>onaylanmış olan </a:t>
            </a:r>
            <a:r>
              <a:rPr sz="1800" spc="-10" dirty="0">
                <a:latin typeface="Tahoma"/>
                <a:cs typeface="Tahoma"/>
              </a:rPr>
              <a:t>kurullara </a:t>
            </a:r>
            <a:r>
              <a:rPr sz="1800" dirty="0">
                <a:latin typeface="Tahoma"/>
                <a:cs typeface="Tahoma"/>
              </a:rPr>
              <a:t>ait  </a:t>
            </a:r>
            <a:r>
              <a:rPr sz="1800" spc="-5" dirty="0">
                <a:latin typeface="Tahoma"/>
                <a:cs typeface="Tahoma"/>
              </a:rPr>
              <a:t>kararların sonuçlarını </a:t>
            </a:r>
            <a:r>
              <a:rPr sz="1800" spc="-10" dirty="0">
                <a:latin typeface="Tahoma"/>
                <a:cs typeface="Tahoma"/>
              </a:rPr>
              <a:t>girebilecekleri </a:t>
            </a:r>
            <a:r>
              <a:rPr sz="1800" dirty="0">
                <a:latin typeface="Tahoma"/>
                <a:cs typeface="Tahoma"/>
              </a:rPr>
              <a:t>bir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bölümdür.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8431" y="3069293"/>
            <a:ext cx="8322343" cy="3038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1314" y="4581905"/>
            <a:ext cx="1511935" cy="216535"/>
          </a:xfrm>
          <a:custGeom>
            <a:avLst/>
            <a:gdLst/>
            <a:ahLst/>
            <a:cxnLst/>
            <a:rect l="l" t="t" r="r" b="b"/>
            <a:pathLst>
              <a:path w="1511934" h="216535">
                <a:moveTo>
                  <a:pt x="0" y="216408"/>
                </a:moveTo>
                <a:lnTo>
                  <a:pt x="1511808" y="216408"/>
                </a:lnTo>
                <a:lnTo>
                  <a:pt x="151180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2587" y="652272"/>
            <a:ext cx="8719566" cy="14317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799" y="735533"/>
            <a:ext cx="8339455" cy="1120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800" dirty="0">
                <a:latin typeface="Tahoma"/>
                <a:cs typeface="Tahoma"/>
              </a:rPr>
              <a:t>Bu </a:t>
            </a:r>
            <a:r>
              <a:rPr sz="1800" spc="-10" dirty="0">
                <a:latin typeface="Tahoma"/>
                <a:cs typeface="Tahoma"/>
              </a:rPr>
              <a:t>ekrana </a:t>
            </a:r>
            <a:r>
              <a:rPr sz="1800" spc="-5" dirty="0">
                <a:latin typeface="Tahoma"/>
                <a:cs typeface="Tahoma"/>
              </a:rPr>
              <a:t>girdiğinizde </a:t>
            </a:r>
            <a:r>
              <a:rPr sz="1800" dirty="0">
                <a:latin typeface="Tahoma"/>
                <a:cs typeface="Tahoma"/>
              </a:rPr>
              <a:t>geçerli </a:t>
            </a:r>
            <a:r>
              <a:rPr sz="1800" spc="-5" dirty="0">
                <a:latin typeface="Tahoma"/>
                <a:cs typeface="Tahoma"/>
              </a:rPr>
              <a:t>dönem otomatik </a:t>
            </a:r>
            <a:r>
              <a:rPr sz="1800" spc="-10" dirty="0">
                <a:latin typeface="Tahoma"/>
                <a:cs typeface="Tahoma"/>
              </a:rPr>
              <a:t>olarak </a:t>
            </a:r>
            <a:r>
              <a:rPr sz="1800" spc="-5" dirty="0">
                <a:latin typeface="Tahoma"/>
                <a:cs typeface="Tahoma"/>
              </a:rPr>
              <a:t>ekrana </a:t>
            </a:r>
            <a:r>
              <a:rPr sz="1800" spc="-25" dirty="0">
                <a:latin typeface="Tahoma"/>
                <a:cs typeface="Tahoma"/>
              </a:rPr>
              <a:t>gelecektir. </a:t>
            </a:r>
            <a:r>
              <a:rPr sz="1800" spc="-5" dirty="0">
                <a:latin typeface="Tahoma"/>
                <a:cs typeface="Tahoma"/>
              </a:rPr>
              <a:t>İş takvimi  seçilmeden herhangi </a:t>
            </a:r>
            <a:r>
              <a:rPr sz="1800" dirty="0">
                <a:latin typeface="Tahoma"/>
                <a:cs typeface="Tahoma"/>
              </a:rPr>
              <a:t>bir </a:t>
            </a:r>
            <a:r>
              <a:rPr sz="1800" spc="-5" dirty="0">
                <a:latin typeface="Tahoma"/>
                <a:cs typeface="Tahoma"/>
              </a:rPr>
              <a:t>işlem yapılamaz. </a:t>
            </a:r>
            <a:r>
              <a:rPr sz="1800" dirty="0">
                <a:latin typeface="Tahoma"/>
                <a:cs typeface="Tahoma"/>
              </a:rPr>
              <a:t>Bu </a:t>
            </a:r>
            <a:r>
              <a:rPr sz="1800" spc="-10" dirty="0">
                <a:latin typeface="Tahoma"/>
                <a:cs typeface="Tahoma"/>
              </a:rPr>
              <a:t>ekranda </a:t>
            </a:r>
            <a:r>
              <a:rPr sz="1800" spc="-5" dirty="0">
                <a:latin typeface="Tahoma"/>
                <a:cs typeface="Tahoma"/>
              </a:rPr>
              <a:t>ilgili </a:t>
            </a:r>
            <a:r>
              <a:rPr sz="1800" dirty="0">
                <a:latin typeface="Tahoma"/>
                <a:cs typeface="Tahoma"/>
              </a:rPr>
              <a:t>döneme </a:t>
            </a:r>
            <a:r>
              <a:rPr sz="1800" spc="-10" dirty="0">
                <a:latin typeface="Tahoma"/>
                <a:cs typeface="Tahoma"/>
              </a:rPr>
              <a:t>ve  </a:t>
            </a:r>
            <a:r>
              <a:rPr sz="1800" spc="-5" dirty="0">
                <a:latin typeface="Tahoma"/>
                <a:cs typeface="Tahoma"/>
              </a:rPr>
              <a:t>kurumunuza </a:t>
            </a:r>
            <a:r>
              <a:rPr sz="1800" dirty="0">
                <a:latin typeface="Tahoma"/>
                <a:cs typeface="Tahoma"/>
              </a:rPr>
              <a:t>ait </a:t>
            </a:r>
            <a:r>
              <a:rPr sz="1800" b="1" spc="-5" dirty="0">
                <a:latin typeface="Tahoma"/>
                <a:cs typeface="Tahoma"/>
              </a:rPr>
              <a:t>“Tamamlanmış </a:t>
            </a:r>
            <a:r>
              <a:rPr sz="1800" b="1" dirty="0">
                <a:latin typeface="Tahoma"/>
                <a:cs typeface="Tahoma"/>
              </a:rPr>
              <a:t>ve </a:t>
            </a:r>
            <a:r>
              <a:rPr sz="1800" b="1" spc="-10" dirty="0">
                <a:latin typeface="Tahoma"/>
                <a:cs typeface="Tahoma"/>
              </a:rPr>
              <a:t>Sonuçları </a:t>
            </a:r>
            <a:r>
              <a:rPr sz="1800" b="1" spc="-5" dirty="0">
                <a:latin typeface="Tahoma"/>
                <a:cs typeface="Tahoma"/>
              </a:rPr>
              <a:t>İşlenebilir Toplantılar” </a:t>
            </a:r>
            <a:r>
              <a:rPr sz="1800" spc="-5" dirty="0">
                <a:latin typeface="Tahoma"/>
                <a:cs typeface="Tahoma"/>
              </a:rPr>
              <a:t>listesi  </a:t>
            </a:r>
            <a:r>
              <a:rPr sz="1800" spc="-25" dirty="0">
                <a:latin typeface="Tahoma"/>
                <a:cs typeface="Tahoma"/>
              </a:rPr>
              <a:t>gelecektir. </a:t>
            </a: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müdürlüğü tarafından onaylanan toplantılar </a:t>
            </a:r>
            <a:r>
              <a:rPr sz="1800" spc="-10" dirty="0">
                <a:latin typeface="Tahoma"/>
                <a:cs typeface="Tahoma"/>
              </a:rPr>
              <a:t>burada</a:t>
            </a:r>
            <a:r>
              <a:rPr sz="1800" spc="13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listelenir.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991" y="2421657"/>
            <a:ext cx="8344903" cy="213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71" y="4888991"/>
            <a:ext cx="8746998" cy="11574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93823" y="4973828"/>
            <a:ext cx="2035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0715" algn="l"/>
              </a:tabLst>
            </a:pPr>
            <a:r>
              <a:rPr sz="1800" spc="-5" dirty="0">
                <a:latin typeface="Tahoma"/>
                <a:cs typeface="Tahoma"/>
              </a:rPr>
              <a:t>olan	toplantılardan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8450" y="4973828"/>
            <a:ext cx="1122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790" algn="l"/>
              </a:tabLst>
            </a:pPr>
            <a:r>
              <a:rPr sz="1800" dirty="0">
                <a:latin typeface="Tahoma"/>
                <a:cs typeface="Tahoma"/>
              </a:rPr>
              <a:t>i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g</a:t>
            </a:r>
            <a:r>
              <a:rPr sz="1800" spc="0" dirty="0">
                <a:latin typeface="Tahoma"/>
                <a:cs typeface="Tahoma"/>
              </a:rPr>
              <a:t>i</a:t>
            </a:r>
            <a:r>
              <a:rPr sz="1800" dirty="0">
                <a:latin typeface="Tahoma"/>
                <a:cs typeface="Tahoma"/>
              </a:rPr>
              <a:t>li	</a:t>
            </a:r>
            <a:r>
              <a:rPr sz="1800" spc="-5" dirty="0">
                <a:latin typeface="Tahoma"/>
                <a:cs typeface="Tahoma"/>
              </a:rPr>
              <a:t>k</a:t>
            </a:r>
            <a:r>
              <a:rPr sz="1800" spc="0" dirty="0">
                <a:latin typeface="Tahoma"/>
                <a:cs typeface="Tahoma"/>
              </a:rPr>
              <a:t>u</a:t>
            </a:r>
            <a:r>
              <a:rPr sz="1800" spc="-5" dirty="0">
                <a:latin typeface="Tahoma"/>
                <a:cs typeface="Tahoma"/>
              </a:rPr>
              <a:t>rul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083" y="4973828"/>
            <a:ext cx="1440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95070" algn="l"/>
              </a:tabLst>
            </a:pPr>
            <a:r>
              <a:rPr sz="1800" spc="-20" dirty="0">
                <a:latin typeface="Tahoma"/>
                <a:cs typeface="Tahoma"/>
              </a:rPr>
              <a:t>Tamamlanmış  </a:t>
            </a:r>
            <a:r>
              <a:rPr sz="1800" dirty="0">
                <a:latin typeface="Tahoma"/>
                <a:cs typeface="Tahoma"/>
              </a:rPr>
              <a:t>madde</a:t>
            </a:r>
            <a:r>
              <a:rPr sz="1800" spc="0" dirty="0">
                <a:latin typeface="Tahoma"/>
                <a:cs typeface="Tahoma"/>
              </a:rPr>
              <a:t>l</a:t>
            </a:r>
            <a:r>
              <a:rPr sz="1800" spc="-5" dirty="0">
                <a:latin typeface="Tahoma"/>
                <a:cs typeface="Tahoma"/>
              </a:rPr>
              <a:t>er</a:t>
            </a:r>
            <a:r>
              <a:rPr sz="1800" dirty="0">
                <a:latin typeface="Tahoma"/>
                <a:cs typeface="Tahoma"/>
              </a:rPr>
              <a:t>i	</a:t>
            </a:r>
            <a:r>
              <a:rPr sz="1800" spc="-10" dirty="0">
                <a:latin typeface="Tahoma"/>
                <a:cs typeface="Tahoma"/>
              </a:rPr>
              <a:t>ve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16683" y="5248147"/>
            <a:ext cx="33134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2819" algn="l"/>
                <a:tab pos="2489200" algn="l"/>
                <a:tab pos="2911475" algn="l"/>
              </a:tabLst>
            </a:pPr>
            <a:r>
              <a:rPr sz="1800" spc="-5" dirty="0">
                <a:latin typeface="Tahoma"/>
                <a:cs typeface="Tahoma"/>
              </a:rPr>
              <a:t>kararlar	listelenmekte	ve	ilgili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3563" y="4973828"/>
            <a:ext cx="3284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">
              <a:lnSpc>
                <a:spcPct val="100000"/>
              </a:lnSpc>
              <a:spcBef>
                <a:spcPts val="100"/>
              </a:spcBef>
              <a:tabLst>
                <a:tab pos="850900" algn="l"/>
                <a:tab pos="1167765" algn="l"/>
                <a:tab pos="1428115" algn="l"/>
                <a:tab pos="1995170" algn="l"/>
                <a:tab pos="2204085" algn="l"/>
                <a:tab pos="2449195" algn="l"/>
                <a:tab pos="2801620" algn="l"/>
              </a:tabLst>
            </a:pPr>
            <a:r>
              <a:rPr sz="1800" spc="-5" dirty="0">
                <a:latin typeface="Tahoma"/>
                <a:cs typeface="Tahoma"/>
              </a:rPr>
              <a:t>seçi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spc="-5" dirty="0">
                <a:latin typeface="Tahoma"/>
                <a:cs typeface="Tahoma"/>
              </a:rPr>
              <a:t>e</a:t>
            </a:r>
            <a:r>
              <a:rPr sz="1800" spc="-15" dirty="0">
                <a:latin typeface="Tahoma"/>
                <a:cs typeface="Tahoma"/>
              </a:rPr>
              <a:t>r</a:t>
            </a:r>
            <a:r>
              <a:rPr sz="1800" spc="5" dirty="0">
                <a:latin typeface="Tahoma"/>
                <a:cs typeface="Tahoma"/>
              </a:rPr>
              <a:t>e</a:t>
            </a:r>
            <a:r>
              <a:rPr sz="1800" spc="-5" dirty="0">
                <a:latin typeface="Tahoma"/>
                <a:cs typeface="Tahoma"/>
              </a:rPr>
              <a:t>k</a:t>
            </a:r>
            <a:r>
              <a:rPr sz="1800" dirty="0">
                <a:latin typeface="Tahoma"/>
                <a:cs typeface="Tahoma"/>
              </a:rPr>
              <a:t>,	</a:t>
            </a:r>
            <a:r>
              <a:rPr sz="1800" spc="-5" dirty="0">
                <a:latin typeface="Tahoma"/>
                <a:cs typeface="Tahoma"/>
              </a:rPr>
              <a:t>k</a:t>
            </a:r>
            <a:r>
              <a:rPr sz="1800" spc="0" dirty="0">
                <a:latin typeface="Tahoma"/>
                <a:cs typeface="Tahoma"/>
              </a:rPr>
              <a:t>u</a:t>
            </a:r>
            <a:r>
              <a:rPr sz="1800" spc="-5" dirty="0">
                <a:latin typeface="Tahoma"/>
                <a:cs typeface="Tahoma"/>
              </a:rPr>
              <a:t>rul</a:t>
            </a:r>
            <a:r>
              <a:rPr sz="1800" dirty="0">
                <a:latin typeface="Tahoma"/>
                <a:cs typeface="Tahoma"/>
              </a:rPr>
              <a:t>a	</a:t>
            </a:r>
            <a:r>
              <a:rPr sz="1800" spc="5" dirty="0">
                <a:latin typeface="Tahoma"/>
                <a:cs typeface="Tahoma"/>
              </a:rPr>
              <a:t>a</a:t>
            </a:r>
            <a:r>
              <a:rPr sz="1800" dirty="0">
                <a:latin typeface="Tahoma"/>
                <a:cs typeface="Tahoma"/>
              </a:rPr>
              <a:t>it	gü</a:t>
            </a:r>
            <a:r>
              <a:rPr sz="1800" spc="0" dirty="0">
                <a:latin typeface="Tahoma"/>
                <a:cs typeface="Tahoma"/>
              </a:rPr>
              <a:t>n</a:t>
            </a:r>
            <a:r>
              <a:rPr sz="1800" dirty="0">
                <a:latin typeface="Tahoma"/>
                <a:cs typeface="Tahoma"/>
              </a:rPr>
              <a:t>dem  </a:t>
            </a:r>
            <a:r>
              <a:rPr sz="1800" spc="-5" dirty="0">
                <a:latin typeface="Tahoma"/>
                <a:cs typeface="Tahoma"/>
              </a:rPr>
              <a:t>k</a:t>
            </a:r>
            <a:r>
              <a:rPr sz="1800" spc="-10" dirty="0">
                <a:latin typeface="Tahoma"/>
                <a:cs typeface="Tahoma"/>
              </a:rPr>
              <a:t>a</a:t>
            </a:r>
            <a:r>
              <a:rPr sz="1800" spc="-5" dirty="0">
                <a:latin typeface="Tahoma"/>
                <a:cs typeface="Tahoma"/>
              </a:rPr>
              <a:t>yıt</a:t>
            </a:r>
            <a:r>
              <a:rPr sz="1800" dirty="0">
                <a:latin typeface="Tahoma"/>
                <a:cs typeface="Tahoma"/>
              </a:rPr>
              <a:t>la	ilgi</a:t>
            </a:r>
            <a:r>
              <a:rPr sz="1800" spc="0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i	</a:t>
            </a:r>
            <a:r>
              <a:rPr sz="1800" spc="-5" dirty="0">
                <a:latin typeface="Tahoma"/>
                <a:cs typeface="Tahoma"/>
              </a:rPr>
              <a:t>sonu</a:t>
            </a:r>
            <a:r>
              <a:rPr sz="1800" dirty="0">
                <a:latin typeface="Tahoma"/>
                <a:cs typeface="Tahoma"/>
              </a:rPr>
              <a:t>ç	bi</a:t>
            </a:r>
            <a:r>
              <a:rPr sz="1800" spc="-10" dirty="0">
                <a:latin typeface="Tahoma"/>
                <a:cs typeface="Tahoma"/>
              </a:rPr>
              <a:t>l</a:t>
            </a:r>
            <a:r>
              <a:rPr sz="1800" dirty="0">
                <a:latin typeface="Tahoma"/>
                <a:cs typeface="Tahoma"/>
              </a:rPr>
              <a:t>gi	gi</a:t>
            </a:r>
            <a:r>
              <a:rPr sz="1800" spc="0" dirty="0">
                <a:latin typeface="Tahoma"/>
                <a:cs typeface="Tahoma"/>
              </a:rPr>
              <a:t>r</a:t>
            </a:r>
            <a:r>
              <a:rPr sz="1800" dirty="0">
                <a:latin typeface="Tahoma"/>
                <a:cs typeface="Tahoma"/>
              </a:rPr>
              <a:t>işi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083" y="5519115"/>
            <a:ext cx="17595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yapılabilmektedir.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891" y="313943"/>
            <a:ext cx="8581644" cy="1837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743" y="295656"/>
            <a:ext cx="8662416" cy="19232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88" y="332231"/>
            <a:ext cx="8497824" cy="1754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3088" y="332231"/>
            <a:ext cx="8498205" cy="175450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144">
            <a:solidFill>
              <a:srgbClr val="E6B72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1440" marR="81915" algn="just">
              <a:lnSpc>
                <a:spcPct val="99800"/>
              </a:lnSpc>
              <a:spcBef>
                <a:spcPts val="355"/>
              </a:spcBef>
            </a:pPr>
            <a:r>
              <a:rPr sz="1800" spc="-10" dirty="0">
                <a:latin typeface="Tahoma"/>
                <a:cs typeface="Tahoma"/>
              </a:rPr>
              <a:t>Kararın </a:t>
            </a:r>
            <a:r>
              <a:rPr sz="1800" spc="-5" dirty="0">
                <a:latin typeface="Tahoma"/>
                <a:cs typeface="Tahoma"/>
              </a:rPr>
              <a:t>durumu ile ilgili </a:t>
            </a:r>
            <a:r>
              <a:rPr sz="1800" dirty="0">
                <a:latin typeface="Tahoma"/>
                <a:cs typeface="Tahoma"/>
              </a:rPr>
              <a:t>bir değişiklik </a:t>
            </a:r>
            <a:r>
              <a:rPr sz="1800" spc="-5" dirty="0">
                <a:latin typeface="Tahoma"/>
                <a:cs typeface="Tahoma"/>
              </a:rPr>
              <a:t>işlemi yapılmak </a:t>
            </a:r>
            <a:r>
              <a:rPr sz="1800" dirty="0">
                <a:latin typeface="Tahoma"/>
                <a:cs typeface="Tahoma"/>
              </a:rPr>
              <a:t>istendiğinde, ilgili </a:t>
            </a:r>
            <a:r>
              <a:rPr sz="1800" spc="-5" dirty="0">
                <a:latin typeface="Tahoma"/>
                <a:cs typeface="Tahoma"/>
              </a:rPr>
              <a:t>kaydın sol  </a:t>
            </a:r>
            <a:r>
              <a:rPr sz="1800" spc="-10" dirty="0">
                <a:latin typeface="Tahoma"/>
                <a:cs typeface="Tahoma"/>
              </a:rPr>
              <a:t>tarafında </a:t>
            </a:r>
            <a:r>
              <a:rPr sz="1800" dirty="0">
                <a:latin typeface="Tahoma"/>
                <a:cs typeface="Tahoma"/>
              </a:rPr>
              <a:t>bulunan </a:t>
            </a:r>
            <a:r>
              <a:rPr sz="1800" spc="-5" dirty="0">
                <a:latin typeface="Tahoma"/>
                <a:cs typeface="Tahoma"/>
              </a:rPr>
              <a:t>kalem </a:t>
            </a:r>
            <a:r>
              <a:rPr sz="1800" spc="-10" dirty="0">
                <a:latin typeface="Tahoma"/>
                <a:cs typeface="Tahoma"/>
              </a:rPr>
              <a:t>resmine </a:t>
            </a:r>
            <a:r>
              <a:rPr sz="1800" spc="-5" dirty="0">
                <a:latin typeface="Tahoma"/>
                <a:cs typeface="Tahoma"/>
              </a:rPr>
              <a:t>basılarak </a:t>
            </a:r>
            <a:r>
              <a:rPr sz="1800" dirty="0">
                <a:latin typeface="Tahoma"/>
                <a:cs typeface="Tahoma"/>
              </a:rPr>
              <a:t>gelen </a:t>
            </a:r>
            <a:r>
              <a:rPr sz="1800" b="1" spc="-5" dirty="0">
                <a:latin typeface="Tahoma"/>
                <a:cs typeface="Tahoma"/>
              </a:rPr>
              <a:t>“Kararlar </a:t>
            </a:r>
            <a:r>
              <a:rPr sz="1800" b="1" dirty="0">
                <a:latin typeface="Tahoma"/>
                <a:cs typeface="Tahoma"/>
              </a:rPr>
              <a:t>ve </a:t>
            </a:r>
            <a:r>
              <a:rPr sz="1800" b="1" spc="-10" dirty="0">
                <a:latin typeface="Tahoma"/>
                <a:cs typeface="Tahoma"/>
              </a:rPr>
              <a:t>Sonuçlarını  </a:t>
            </a:r>
            <a:r>
              <a:rPr sz="1800" b="1" spc="-5" dirty="0">
                <a:latin typeface="Tahoma"/>
                <a:cs typeface="Tahoma"/>
              </a:rPr>
              <a:t>Güncelleme Bölümü” </a:t>
            </a:r>
            <a:r>
              <a:rPr sz="1800" spc="-5" dirty="0">
                <a:latin typeface="Tahoma"/>
                <a:cs typeface="Tahoma"/>
              </a:rPr>
              <a:t>seçeneklerdeki </a:t>
            </a:r>
            <a:r>
              <a:rPr sz="1800" dirty="0">
                <a:latin typeface="Tahoma"/>
                <a:cs typeface="Tahoma"/>
              </a:rPr>
              <a:t>ilgili </a:t>
            </a:r>
            <a:r>
              <a:rPr sz="1800" spc="-5" dirty="0">
                <a:latin typeface="Tahoma"/>
                <a:cs typeface="Tahoma"/>
              </a:rPr>
              <a:t>kutucuk </a:t>
            </a:r>
            <a:r>
              <a:rPr sz="1800" spc="-35" dirty="0">
                <a:latin typeface="Tahoma"/>
                <a:cs typeface="Tahoma"/>
              </a:rPr>
              <a:t>seçilir. </a:t>
            </a:r>
            <a:r>
              <a:rPr sz="1800" dirty="0">
                <a:latin typeface="Tahoma"/>
                <a:cs typeface="Tahoma"/>
              </a:rPr>
              <a:t>Alt </a:t>
            </a:r>
            <a:r>
              <a:rPr sz="1800" spc="-5" dirty="0">
                <a:latin typeface="Tahoma"/>
                <a:cs typeface="Tahoma"/>
              </a:rPr>
              <a:t>bölümünde  bulunan </a:t>
            </a:r>
            <a:r>
              <a:rPr sz="1800" b="1" spc="-10" dirty="0">
                <a:latin typeface="Tahoma"/>
                <a:cs typeface="Tahoma"/>
              </a:rPr>
              <a:t>“Karar </a:t>
            </a:r>
            <a:r>
              <a:rPr sz="1800" b="1" spc="-5" dirty="0">
                <a:latin typeface="Tahoma"/>
                <a:cs typeface="Tahoma"/>
              </a:rPr>
              <a:t>Sonucu” </a:t>
            </a:r>
            <a:r>
              <a:rPr sz="1800" spc="-5" dirty="0">
                <a:latin typeface="Tahoma"/>
                <a:cs typeface="Tahoma"/>
              </a:rPr>
              <a:t>açıklama </a:t>
            </a:r>
            <a:r>
              <a:rPr sz="1800" dirty="0">
                <a:latin typeface="Tahoma"/>
                <a:cs typeface="Tahoma"/>
              </a:rPr>
              <a:t>bölümüne </a:t>
            </a:r>
            <a:r>
              <a:rPr sz="1800" spc="-5" dirty="0">
                <a:latin typeface="Tahoma"/>
                <a:cs typeface="Tahoma"/>
              </a:rPr>
              <a:t>de </a:t>
            </a:r>
            <a:r>
              <a:rPr sz="1800" dirty="0">
                <a:latin typeface="Tahoma"/>
                <a:cs typeface="Tahoma"/>
              </a:rPr>
              <a:t>bu </a:t>
            </a:r>
            <a:r>
              <a:rPr sz="1800" spc="-10" dirty="0">
                <a:latin typeface="Tahoma"/>
                <a:cs typeface="Tahoma"/>
              </a:rPr>
              <a:t>karar </a:t>
            </a:r>
            <a:r>
              <a:rPr sz="1800" spc="-5" dirty="0">
                <a:latin typeface="Tahoma"/>
                <a:cs typeface="Tahoma"/>
              </a:rPr>
              <a:t>ile ilgili sonuç bilgileri  </a:t>
            </a:r>
            <a:r>
              <a:rPr sz="1800" dirty="0">
                <a:latin typeface="Tahoma"/>
                <a:cs typeface="Tahoma"/>
              </a:rPr>
              <a:t>girilerek, en </a:t>
            </a:r>
            <a:r>
              <a:rPr sz="1800" spc="-5" dirty="0">
                <a:latin typeface="Tahoma"/>
                <a:cs typeface="Tahoma"/>
              </a:rPr>
              <a:t>üst menüde bulunan </a:t>
            </a:r>
            <a:r>
              <a:rPr sz="1800" b="1" spc="-5" dirty="0">
                <a:latin typeface="Tahoma"/>
                <a:cs typeface="Tahoma"/>
              </a:rPr>
              <a:t>“Yeni Kayıt” </a:t>
            </a:r>
            <a:r>
              <a:rPr sz="1800" spc="-15" dirty="0">
                <a:latin typeface="Tahoma"/>
                <a:cs typeface="Tahoma"/>
              </a:rPr>
              <a:t>veya</a:t>
            </a:r>
            <a:r>
              <a:rPr sz="1800" spc="52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“Kayıt Güncelle”  </a:t>
            </a:r>
            <a:r>
              <a:rPr sz="1800" spc="-5" dirty="0">
                <a:latin typeface="Tahoma"/>
                <a:cs typeface="Tahoma"/>
              </a:rPr>
              <a:t>düğmesine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35" dirty="0">
                <a:latin typeface="Tahoma"/>
                <a:cs typeface="Tahoma"/>
              </a:rPr>
              <a:t>basılır.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7471" y="2106111"/>
            <a:ext cx="8496621" cy="2932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656" y="5189220"/>
            <a:ext cx="8707374" cy="11574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4711" y="5560354"/>
            <a:ext cx="5270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172" y="5273421"/>
            <a:ext cx="833056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5844" algn="l"/>
                <a:tab pos="4293870" algn="l"/>
              </a:tabLst>
            </a:pPr>
            <a:r>
              <a:rPr sz="1800" spc="-5" dirty="0">
                <a:latin typeface="Tahoma"/>
                <a:cs typeface="Tahoma"/>
              </a:rPr>
              <a:t>Alınan </a:t>
            </a:r>
            <a:r>
              <a:rPr sz="1800" spc="-10" dirty="0">
                <a:latin typeface="Tahoma"/>
                <a:cs typeface="Tahoma"/>
              </a:rPr>
              <a:t>karar </a:t>
            </a:r>
            <a:r>
              <a:rPr sz="1800" spc="-5" dirty="0">
                <a:latin typeface="Tahoma"/>
                <a:cs typeface="Tahoma"/>
              </a:rPr>
              <a:t>sonucunda</a:t>
            </a:r>
            <a:r>
              <a:rPr sz="1800" spc="4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işlem</a:t>
            </a:r>
            <a:r>
              <a:rPr sz="1800" spc="12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olumlu	</a:t>
            </a:r>
            <a:r>
              <a:rPr sz="1800" dirty="0">
                <a:latin typeface="Tahoma"/>
                <a:cs typeface="Tahoma"/>
              </a:rPr>
              <a:t>ise işareti </a:t>
            </a:r>
            <a:r>
              <a:rPr sz="1800" spc="-5" dirty="0">
                <a:latin typeface="Tahoma"/>
                <a:cs typeface="Tahoma"/>
              </a:rPr>
              <a:t>ile ve </a:t>
            </a:r>
            <a:r>
              <a:rPr sz="1800" dirty="0">
                <a:latin typeface="Tahoma"/>
                <a:cs typeface="Tahoma"/>
              </a:rPr>
              <a:t>eğer işlem </a:t>
            </a:r>
            <a:r>
              <a:rPr sz="1800" spc="-5" dirty="0">
                <a:latin typeface="Tahoma"/>
                <a:cs typeface="Tahoma"/>
              </a:rPr>
              <a:t>olumsuz </a:t>
            </a:r>
            <a:r>
              <a:rPr sz="1800" dirty="0">
                <a:latin typeface="Tahoma"/>
                <a:cs typeface="Tahoma"/>
              </a:rPr>
              <a:t>ise  </a:t>
            </a:r>
            <a:r>
              <a:rPr sz="1800" spc="-5" dirty="0">
                <a:latin typeface="Tahoma"/>
                <a:cs typeface="Tahoma"/>
              </a:rPr>
              <a:t>işaret	ile </a:t>
            </a:r>
            <a:r>
              <a:rPr sz="1800" spc="-20" dirty="0">
                <a:latin typeface="Tahoma"/>
                <a:cs typeface="Tahoma"/>
              </a:rPr>
              <a:t>gösterilmektedir. </a:t>
            </a:r>
            <a:r>
              <a:rPr sz="1800" spc="-15" dirty="0">
                <a:latin typeface="Tahoma"/>
                <a:cs typeface="Tahoma"/>
              </a:rPr>
              <a:t>Kararla </a:t>
            </a:r>
            <a:r>
              <a:rPr sz="1800" spc="-5" dirty="0">
                <a:latin typeface="Tahoma"/>
                <a:cs typeface="Tahoma"/>
              </a:rPr>
              <a:t>ilgili </a:t>
            </a:r>
            <a:r>
              <a:rPr sz="1800" dirty="0">
                <a:latin typeface="Tahoma"/>
                <a:cs typeface="Tahoma"/>
              </a:rPr>
              <a:t>henüz bir </a:t>
            </a:r>
            <a:r>
              <a:rPr sz="1800" spc="-5" dirty="0">
                <a:latin typeface="Tahoma"/>
                <a:cs typeface="Tahoma"/>
              </a:rPr>
              <a:t>işlem yapılmadı</a:t>
            </a:r>
            <a:r>
              <a:rPr sz="1800" spc="16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ise</a:t>
            </a:r>
            <a:endParaRPr sz="1800">
              <a:latin typeface="Tahoma"/>
              <a:cs typeface="Tahoma"/>
            </a:endParaRPr>
          </a:p>
          <a:p>
            <a:pPr marL="512445">
              <a:lnSpc>
                <a:spcPts val="2135"/>
              </a:lnSpc>
            </a:pPr>
            <a:r>
              <a:rPr sz="1800" spc="-5" dirty="0">
                <a:latin typeface="Tahoma"/>
                <a:cs typeface="Tahoma"/>
              </a:rPr>
              <a:t>işareti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görülecektir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94632" y="5550408"/>
            <a:ext cx="290322" cy="348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9871" y="5241035"/>
            <a:ext cx="262127" cy="32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5567" y="5570226"/>
            <a:ext cx="284984" cy="2636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015" y="5826260"/>
            <a:ext cx="381396" cy="319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0887" y="2072716"/>
            <a:ext cx="805053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048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BEBEB"/>
                </a:solidFill>
                <a:latin typeface="Times New Roman"/>
                <a:cs typeface="Times New Roman"/>
              </a:rPr>
              <a:t>EĞİTİM KURUMLARI </a:t>
            </a:r>
            <a:r>
              <a:rPr spc="-5" dirty="0">
                <a:solidFill>
                  <a:srgbClr val="EBEBEB"/>
                </a:solidFill>
                <a:latin typeface="Times New Roman"/>
                <a:cs typeface="Times New Roman"/>
              </a:rPr>
              <a:t>İÇİN  YILLIK PLAN</a:t>
            </a:r>
            <a:r>
              <a:rPr spc="-35" dirty="0">
                <a:solidFill>
                  <a:srgbClr val="EBEBEB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EBEBEB"/>
                </a:solidFill>
                <a:latin typeface="Times New Roman"/>
                <a:cs typeface="Times New Roman"/>
              </a:rPr>
              <a:t>HAZIRLAMA  İŞLEMLERİ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0687"/>
            <a:ext cx="8827770" cy="258546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1587" y="286258"/>
            <a:ext cx="4266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2445" algn="l"/>
                <a:tab pos="2418715" algn="l"/>
              </a:tabLst>
            </a:pPr>
            <a:r>
              <a:rPr sz="2800" spc="-5" dirty="0">
                <a:latin typeface="Century Gothic"/>
                <a:cs typeface="Century Gothic"/>
              </a:rPr>
              <a:t>E	Müfredat	</a:t>
            </a:r>
            <a:r>
              <a:rPr sz="2800" spc="-10" dirty="0">
                <a:latin typeface="Century Gothic"/>
                <a:cs typeface="Century Gothic"/>
              </a:rPr>
              <a:t>sayfasında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4334" y="286258"/>
            <a:ext cx="3857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2230" algn="l"/>
                <a:tab pos="1852295" algn="l"/>
                <a:tab pos="2588260" algn="l"/>
              </a:tabLst>
            </a:pPr>
            <a:r>
              <a:rPr sz="2800" spc="-5" dirty="0">
                <a:latin typeface="Century Gothic"/>
                <a:cs typeface="Century Gothic"/>
              </a:rPr>
              <a:t>bütün	</a:t>
            </a:r>
            <a:r>
              <a:rPr sz="2800" dirty="0">
                <a:latin typeface="Century Gothic"/>
                <a:cs typeface="Century Gothic"/>
              </a:rPr>
              <a:t>iş	</a:t>
            </a:r>
            <a:r>
              <a:rPr sz="2800" spc="-5" dirty="0">
                <a:latin typeface="Century Gothic"/>
                <a:cs typeface="Century Gothic"/>
              </a:rPr>
              <a:t>ve	işlemler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587" y="712978"/>
            <a:ext cx="8409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36445" algn="l"/>
                <a:tab pos="3476625" algn="l"/>
                <a:tab pos="5492115" algn="l"/>
                <a:tab pos="6110605" algn="l"/>
              </a:tabLst>
            </a:pPr>
            <a:r>
              <a:rPr sz="2800" spc="-5" dirty="0">
                <a:latin typeface="Century Gothic"/>
                <a:cs typeface="Century Gothic"/>
              </a:rPr>
              <a:t>yönetimsel	işlemler	sekmesinin	</a:t>
            </a:r>
            <a:r>
              <a:rPr sz="2800" spc="-10" dirty="0">
                <a:latin typeface="Century Gothic"/>
                <a:cs typeface="Century Gothic"/>
              </a:rPr>
              <a:t>alt	</a:t>
            </a:r>
            <a:r>
              <a:rPr sz="2800" spc="-5" dirty="0">
                <a:latin typeface="Century Gothic"/>
                <a:cs typeface="Century Gothic"/>
              </a:rPr>
              <a:t>sekmelerinde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9044" y="1139393"/>
            <a:ext cx="9639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entury Gothic"/>
                <a:cs typeface="Century Gothic"/>
              </a:rPr>
              <a:t>ke</a:t>
            </a:r>
            <a:r>
              <a:rPr sz="2800" spc="-20" dirty="0">
                <a:latin typeface="Century Gothic"/>
                <a:cs typeface="Century Gothic"/>
              </a:rPr>
              <a:t>n</a:t>
            </a:r>
            <a:r>
              <a:rPr sz="2800" spc="-15" dirty="0">
                <a:latin typeface="Century Gothic"/>
                <a:cs typeface="Century Gothic"/>
              </a:rPr>
              <a:t>d</a:t>
            </a:r>
            <a:r>
              <a:rPr sz="2800" spc="-5" dirty="0">
                <a:latin typeface="Century Gothic"/>
                <a:cs typeface="Century Gothic"/>
              </a:rPr>
              <a:t>i  </a:t>
            </a:r>
            <a:r>
              <a:rPr sz="2800" spc="-10" dirty="0">
                <a:latin typeface="Century Gothic"/>
                <a:cs typeface="Century Gothic"/>
              </a:rPr>
              <a:t>plan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587" y="1139393"/>
            <a:ext cx="719772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240915" algn="l"/>
                <a:tab pos="2889885" algn="l"/>
                <a:tab pos="3048635" algn="l"/>
                <a:tab pos="4643120" algn="l"/>
                <a:tab pos="4684395" algn="l"/>
                <a:tab pos="6530340" algn="l"/>
              </a:tabLst>
            </a:pPr>
            <a:r>
              <a:rPr sz="2800" spc="-5" dirty="0">
                <a:latin typeface="Century Gothic"/>
                <a:cs typeface="Century Gothic"/>
              </a:rPr>
              <a:t>yapılmaktadır.		Zümre		</a:t>
            </a:r>
            <a:r>
              <a:rPr sz="2800" dirty="0">
                <a:latin typeface="Century Gothic"/>
                <a:cs typeface="Century Gothic"/>
              </a:rPr>
              <a:t>öğretmenleri  </a:t>
            </a:r>
            <a:r>
              <a:rPr sz="2800" spc="-10" dirty="0">
                <a:latin typeface="Century Gothic"/>
                <a:cs typeface="Century Gothic"/>
              </a:rPr>
              <a:t>araların</a:t>
            </a:r>
            <a:r>
              <a:rPr sz="2800" spc="0" dirty="0">
                <a:latin typeface="Century Gothic"/>
                <a:cs typeface="Century Gothic"/>
              </a:rPr>
              <a:t>d</a:t>
            </a:r>
            <a:r>
              <a:rPr sz="2800" spc="-5" dirty="0">
                <a:latin typeface="Century Gothic"/>
                <a:cs typeface="Century Gothic"/>
              </a:rPr>
              <a:t>a</a:t>
            </a:r>
            <a:r>
              <a:rPr sz="2800" dirty="0">
                <a:latin typeface="Century Gothic"/>
                <a:cs typeface="Century Gothic"/>
              </a:rPr>
              <a:t>	</a:t>
            </a:r>
            <a:r>
              <a:rPr sz="2800" spc="5" dirty="0">
                <a:latin typeface="Century Gothic"/>
                <a:cs typeface="Century Gothic"/>
              </a:rPr>
              <a:t>i</a:t>
            </a:r>
            <a:r>
              <a:rPr sz="2800" spc="-5" dirty="0">
                <a:latin typeface="Century Gothic"/>
                <a:cs typeface="Century Gothic"/>
              </a:rPr>
              <a:t>ş</a:t>
            </a:r>
            <a:r>
              <a:rPr sz="2800" dirty="0">
                <a:latin typeface="Century Gothic"/>
                <a:cs typeface="Century Gothic"/>
              </a:rPr>
              <a:t>	</a:t>
            </a:r>
            <a:r>
              <a:rPr sz="2800" spc="-10" dirty="0">
                <a:latin typeface="Century Gothic"/>
                <a:cs typeface="Century Gothic"/>
              </a:rPr>
              <a:t>bö</a:t>
            </a:r>
            <a:r>
              <a:rPr sz="2800" dirty="0">
                <a:latin typeface="Century Gothic"/>
                <a:cs typeface="Century Gothic"/>
              </a:rPr>
              <a:t>l</a:t>
            </a:r>
            <a:r>
              <a:rPr sz="2800" spc="-5" dirty="0">
                <a:latin typeface="Century Gothic"/>
                <a:cs typeface="Century Gothic"/>
              </a:rPr>
              <a:t>ü</a:t>
            </a:r>
            <a:r>
              <a:rPr sz="2800" dirty="0">
                <a:latin typeface="Century Gothic"/>
                <a:cs typeface="Century Gothic"/>
              </a:rPr>
              <a:t>m</a:t>
            </a:r>
            <a:r>
              <a:rPr sz="2800" spc="-5" dirty="0">
                <a:latin typeface="Century Gothic"/>
                <a:cs typeface="Century Gothic"/>
              </a:rPr>
              <a:t>ü</a:t>
            </a:r>
            <a:r>
              <a:rPr sz="2800" dirty="0">
                <a:latin typeface="Century Gothic"/>
                <a:cs typeface="Century Gothic"/>
              </a:rPr>
              <a:t>	</a:t>
            </a:r>
            <a:r>
              <a:rPr sz="2800" spc="-10" dirty="0">
                <a:latin typeface="Century Gothic"/>
                <a:cs typeface="Century Gothic"/>
              </a:rPr>
              <a:t>yapa</a:t>
            </a:r>
            <a:r>
              <a:rPr sz="2800" dirty="0">
                <a:latin typeface="Century Gothic"/>
                <a:cs typeface="Century Gothic"/>
              </a:rPr>
              <a:t>r</a:t>
            </a:r>
            <a:r>
              <a:rPr sz="2800" spc="-10" dirty="0">
                <a:latin typeface="Century Gothic"/>
                <a:cs typeface="Century Gothic"/>
              </a:rPr>
              <a:t>a</a:t>
            </a:r>
            <a:r>
              <a:rPr sz="2800" spc="-5" dirty="0">
                <a:latin typeface="Century Gothic"/>
                <a:cs typeface="Century Gothic"/>
              </a:rPr>
              <a:t>k</a:t>
            </a:r>
            <a:r>
              <a:rPr sz="2800" dirty="0">
                <a:latin typeface="Century Gothic"/>
                <a:cs typeface="Century Gothic"/>
              </a:rPr>
              <a:t>	</a:t>
            </a:r>
            <a:r>
              <a:rPr sz="2800" spc="-10" dirty="0">
                <a:latin typeface="Century Gothic"/>
                <a:cs typeface="Century Gothic"/>
              </a:rPr>
              <a:t>yı</a:t>
            </a:r>
            <a:r>
              <a:rPr sz="2800" dirty="0">
                <a:latin typeface="Century Gothic"/>
                <a:cs typeface="Century Gothic"/>
              </a:rPr>
              <a:t>l</a:t>
            </a:r>
            <a:r>
              <a:rPr sz="2800" spc="-10" dirty="0">
                <a:latin typeface="Century Gothic"/>
                <a:cs typeface="Century Gothic"/>
              </a:rPr>
              <a:t>l</a:t>
            </a:r>
            <a:r>
              <a:rPr sz="2800" dirty="0">
                <a:latin typeface="Century Gothic"/>
                <a:cs typeface="Century Gothic"/>
              </a:rPr>
              <a:t>ı</a:t>
            </a:r>
            <a:r>
              <a:rPr sz="2800" spc="-5" dirty="0">
                <a:latin typeface="Century Gothic"/>
                <a:cs typeface="Century Gothic"/>
              </a:rPr>
              <a:t>k  hazırlama bölümüne </a:t>
            </a:r>
            <a:r>
              <a:rPr sz="2800" dirty="0">
                <a:latin typeface="Century Gothic"/>
                <a:cs typeface="Century Gothic"/>
              </a:rPr>
              <a:t>giriş</a:t>
            </a:r>
            <a:r>
              <a:rPr sz="2800" spc="1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yapılır.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531" y="2564892"/>
            <a:ext cx="8532876" cy="4149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459" y="477012"/>
            <a:ext cx="8136635" cy="4119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684" y="4744224"/>
            <a:ext cx="8431530" cy="17106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4826330"/>
            <a:ext cx="80530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entury Gothic"/>
                <a:cs typeface="Century Gothic"/>
              </a:rPr>
              <a:t>Haftalar </a:t>
            </a:r>
            <a:r>
              <a:rPr sz="1800" spc="-5" dirty="0">
                <a:latin typeface="Century Gothic"/>
                <a:cs typeface="Century Gothic"/>
              </a:rPr>
              <a:t>kısmından </a:t>
            </a:r>
            <a:r>
              <a:rPr sz="1800" dirty="0">
                <a:latin typeface="Century Gothic"/>
                <a:cs typeface="Century Gothic"/>
              </a:rPr>
              <a:t>1. </a:t>
            </a:r>
            <a:r>
              <a:rPr sz="1800" spc="-5" dirty="0">
                <a:latin typeface="Century Gothic"/>
                <a:cs typeface="Century Gothic"/>
              </a:rPr>
              <a:t>Haftayı seçelim, sınıf </a:t>
            </a:r>
            <a:r>
              <a:rPr sz="1800" spc="0" dirty="0">
                <a:latin typeface="Century Gothic"/>
                <a:cs typeface="Century Gothic"/>
              </a:rPr>
              <a:t>ve </a:t>
            </a:r>
            <a:r>
              <a:rPr sz="1800" spc="-5" dirty="0">
                <a:latin typeface="Century Gothic"/>
                <a:cs typeface="Century Gothic"/>
              </a:rPr>
              <a:t>dersimizi seçelim </a:t>
            </a:r>
            <a:r>
              <a:rPr sz="1800" b="1" i="1" spc="-10" dirty="0">
                <a:latin typeface="Century Gothic"/>
                <a:cs typeface="Century Gothic"/>
              </a:rPr>
              <a:t>okul </a:t>
            </a:r>
            <a:r>
              <a:rPr sz="1800" b="1" i="1" spc="-5" dirty="0">
                <a:latin typeface="Century Gothic"/>
                <a:cs typeface="Century Gothic"/>
              </a:rPr>
              <a:t>da  </a:t>
            </a:r>
            <a:r>
              <a:rPr sz="1800" b="1" i="1" dirty="0">
                <a:latin typeface="Century Gothic"/>
                <a:cs typeface="Century Gothic"/>
              </a:rPr>
              <a:t>tek </a:t>
            </a:r>
            <a:r>
              <a:rPr sz="1800" b="1" i="1" spc="-5" dirty="0">
                <a:latin typeface="Century Gothic"/>
                <a:cs typeface="Century Gothic"/>
              </a:rPr>
              <a:t>zümre olanlar bireyseli</a:t>
            </a:r>
            <a:r>
              <a:rPr sz="1800" spc="-5" dirty="0">
                <a:latin typeface="Century Gothic"/>
                <a:cs typeface="Century Gothic"/>
              </a:rPr>
              <a:t>, </a:t>
            </a:r>
            <a:r>
              <a:rPr sz="1800" dirty="0">
                <a:latin typeface="Century Gothic"/>
                <a:cs typeface="Century Gothic"/>
              </a:rPr>
              <a:t>diğer </a:t>
            </a:r>
            <a:r>
              <a:rPr sz="1800" spc="-5" dirty="0">
                <a:latin typeface="Century Gothic"/>
                <a:cs typeface="Century Gothic"/>
              </a:rPr>
              <a:t>öğretmenlerimiz </a:t>
            </a:r>
            <a:r>
              <a:rPr sz="1800" b="1" spc="-10" dirty="0">
                <a:latin typeface="Century Gothic"/>
                <a:cs typeface="Century Gothic"/>
              </a:rPr>
              <a:t>planı </a:t>
            </a:r>
            <a:r>
              <a:rPr sz="1800" b="1" spc="-5" dirty="0">
                <a:latin typeface="Century Gothic"/>
                <a:cs typeface="Century Gothic"/>
              </a:rPr>
              <a:t>zümre </a:t>
            </a:r>
            <a:r>
              <a:rPr sz="1800" b="1" spc="-10" dirty="0">
                <a:latin typeface="Century Gothic"/>
                <a:cs typeface="Century Gothic"/>
              </a:rPr>
              <a:t>olarak  </a:t>
            </a:r>
            <a:r>
              <a:rPr sz="1800" b="1" spc="-5" dirty="0">
                <a:latin typeface="Century Gothic"/>
                <a:cs typeface="Century Gothic"/>
              </a:rPr>
              <a:t>yapmak istiyorum </a:t>
            </a:r>
            <a:r>
              <a:rPr sz="1800" spc="-10" dirty="0">
                <a:latin typeface="Century Gothic"/>
                <a:cs typeface="Century Gothic"/>
              </a:rPr>
              <a:t>butonu </a:t>
            </a:r>
            <a:r>
              <a:rPr sz="1800" spc="-5" dirty="0">
                <a:latin typeface="Century Gothic"/>
                <a:cs typeface="Century Gothic"/>
              </a:rPr>
              <a:t>seçecektir, plan üzerinde işlem </a:t>
            </a:r>
            <a:r>
              <a:rPr sz="1800" spc="-10" dirty="0">
                <a:latin typeface="Century Gothic"/>
                <a:cs typeface="Century Gothic"/>
              </a:rPr>
              <a:t>yapabilmek  </a:t>
            </a:r>
            <a:r>
              <a:rPr sz="1800" dirty="0">
                <a:latin typeface="Century Gothic"/>
                <a:cs typeface="Century Gothic"/>
              </a:rPr>
              <a:t>için işi </a:t>
            </a:r>
            <a:r>
              <a:rPr sz="1800" spc="-5" dirty="0">
                <a:latin typeface="Century Gothic"/>
                <a:cs typeface="Century Gothic"/>
              </a:rPr>
              <a:t>kilitlemek istiyorum </a:t>
            </a:r>
            <a:r>
              <a:rPr sz="1800" spc="-10" dirty="0">
                <a:latin typeface="Century Gothic"/>
                <a:cs typeface="Century Gothic"/>
              </a:rPr>
              <a:t>kısmını </a:t>
            </a:r>
            <a:r>
              <a:rPr sz="1800" spc="-5" dirty="0">
                <a:latin typeface="Century Gothic"/>
                <a:cs typeface="Century Gothic"/>
              </a:rPr>
              <a:t>işaretliyoruz. (zümre kurulu </a:t>
            </a:r>
            <a:r>
              <a:rPr sz="1800" spc="-10" dirty="0">
                <a:latin typeface="Century Gothic"/>
                <a:cs typeface="Century Gothic"/>
              </a:rPr>
              <a:t>yapılmadan  </a:t>
            </a:r>
            <a:r>
              <a:rPr sz="1800" spc="0" dirty="0">
                <a:latin typeface="Century Gothic"/>
                <a:cs typeface="Century Gothic"/>
              </a:rPr>
              <a:t>ve </a:t>
            </a:r>
            <a:r>
              <a:rPr sz="1800" spc="-5" dirty="0">
                <a:latin typeface="Century Gothic"/>
                <a:cs typeface="Century Gothic"/>
              </a:rPr>
              <a:t>sisteme girilmeden plan hazırlanamaz.)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3255"/>
            <a:ext cx="9102852" cy="342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70732"/>
            <a:ext cx="9141714" cy="29664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3672967"/>
            <a:ext cx="89884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entury Gothic"/>
                <a:cs typeface="Century Gothic"/>
              </a:rPr>
              <a:t>Sol </a:t>
            </a:r>
            <a:r>
              <a:rPr sz="2400" b="1" dirty="0">
                <a:latin typeface="Century Gothic"/>
                <a:cs typeface="Century Gothic"/>
              </a:rPr>
              <a:t>taraftaki </a:t>
            </a:r>
            <a:r>
              <a:rPr sz="2400" b="1" spc="-5" dirty="0">
                <a:latin typeface="Century Gothic"/>
                <a:cs typeface="Century Gothic"/>
              </a:rPr>
              <a:t>kazanım ekleme kısmındaki ünitelerin  kazanımlarına ulaşmak </a:t>
            </a:r>
            <a:r>
              <a:rPr sz="2400" b="1" dirty="0">
                <a:latin typeface="Century Gothic"/>
                <a:cs typeface="Century Gothic"/>
              </a:rPr>
              <a:t>için + </a:t>
            </a:r>
            <a:r>
              <a:rPr sz="2400" b="1" spc="-5" dirty="0">
                <a:latin typeface="Century Gothic"/>
                <a:cs typeface="Century Gothic"/>
              </a:rPr>
              <a:t>simgelerine tıklıyoruz ve </a:t>
            </a:r>
            <a:r>
              <a:rPr sz="2400" b="1" dirty="0">
                <a:latin typeface="Century Gothic"/>
                <a:cs typeface="Century Gothic"/>
              </a:rPr>
              <a:t>1.  </a:t>
            </a:r>
            <a:r>
              <a:rPr sz="2400" b="1" spc="-5" dirty="0">
                <a:latin typeface="Century Gothic"/>
                <a:cs typeface="Century Gothic"/>
              </a:rPr>
              <a:t>Haftaya hangi kazanımları girmek istiyorsak kutucuklara  </a:t>
            </a:r>
            <a:r>
              <a:rPr sz="2400" b="1" dirty="0">
                <a:latin typeface="Century Gothic"/>
                <a:cs typeface="Century Gothic"/>
              </a:rPr>
              <a:t>tıklayarak </a:t>
            </a:r>
            <a:r>
              <a:rPr sz="2400" b="1" spc="-5" dirty="0">
                <a:latin typeface="Century Gothic"/>
                <a:cs typeface="Century Gothic"/>
              </a:rPr>
              <a:t>seçiyoruz. Kazanım ekle </a:t>
            </a:r>
            <a:r>
              <a:rPr sz="2400" b="1" dirty="0">
                <a:latin typeface="Century Gothic"/>
                <a:cs typeface="Century Gothic"/>
              </a:rPr>
              <a:t>+ </a:t>
            </a:r>
            <a:r>
              <a:rPr sz="2400" b="1" spc="-5" dirty="0">
                <a:latin typeface="Century Gothic"/>
                <a:cs typeface="Century Gothic"/>
              </a:rPr>
              <a:t>butonuna </a:t>
            </a:r>
            <a:r>
              <a:rPr sz="2400" b="1" dirty="0">
                <a:latin typeface="Century Gothic"/>
                <a:cs typeface="Century Gothic"/>
              </a:rPr>
              <a:t>tıklayarak  </a:t>
            </a:r>
            <a:r>
              <a:rPr sz="2400" b="1" spc="-5" dirty="0">
                <a:latin typeface="Century Gothic"/>
                <a:cs typeface="Century Gothic"/>
              </a:rPr>
              <a:t>kazanımları </a:t>
            </a:r>
            <a:r>
              <a:rPr sz="2400" b="1" dirty="0">
                <a:latin typeface="Century Gothic"/>
                <a:cs typeface="Century Gothic"/>
              </a:rPr>
              <a:t>sağ </a:t>
            </a:r>
            <a:r>
              <a:rPr sz="2400" b="1" spc="-5" dirty="0">
                <a:latin typeface="Century Gothic"/>
                <a:cs typeface="Century Gothic"/>
              </a:rPr>
              <a:t>taraftaki bölüme aktarıyoruz. Daha </a:t>
            </a:r>
            <a:r>
              <a:rPr sz="2400" b="1" dirty="0">
                <a:latin typeface="Century Gothic"/>
                <a:cs typeface="Century Gothic"/>
              </a:rPr>
              <a:t>sonra  sayfanın </a:t>
            </a:r>
            <a:r>
              <a:rPr sz="2400" b="1" spc="-10" dirty="0">
                <a:latin typeface="Century Gothic"/>
                <a:cs typeface="Century Gothic"/>
              </a:rPr>
              <a:t>en </a:t>
            </a:r>
            <a:r>
              <a:rPr sz="2400" b="1" spc="-5" dirty="0">
                <a:latin typeface="Century Gothic"/>
                <a:cs typeface="Century Gothic"/>
              </a:rPr>
              <a:t>üst </a:t>
            </a:r>
            <a:r>
              <a:rPr sz="2400" b="1" spc="-10" dirty="0">
                <a:latin typeface="Century Gothic"/>
                <a:cs typeface="Century Gothic"/>
              </a:rPr>
              <a:t>kısmındaki kaydet </a:t>
            </a:r>
            <a:r>
              <a:rPr sz="2400" b="1" spc="-5" dirty="0">
                <a:latin typeface="Century Gothic"/>
                <a:cs typeface="Century Gothic"/>
              </a:rPr>
              <a:t>düğmesine tıklıyoruz. </a:t>
            </a:r>
            <a:r>
              <a:rPr sz="2400" b="1" dirty="0">
                <a:latin typeface="Century Gothic"/>
                <a:cs typeface="Century Gothic"/>
              </a:rPr>
              <a:t>İlgili  </a:t>
            </a:r>
            <a:r>
              <a:rPr sz="2400" b="1" spc="-5" dirty="0">
                <a:latin typeface="Century Gothic"/>
                <a:cs typeface="Century Gothic"/>
              </a:rPr>
              <a:t>haftaya kazanımlar işlenmiş</a:t>
            </a:r>
            <a:r>
              <a:rPr sz="2400" b="1" spc="-10" dirty="0">
                <a:latin typeface="Century Gothic"/>
                <a:cs typeface="Century Gothic"/>
              </a:rPr>
              <a:t> </a:t>
            </a:r>
            <a:r>
              <a:rPr sz="2400" b="1" spc="-5" dirty="0">
                <a:latin typeface="Century Gothic"/>
                <a:cs typeface="Century Gothic"/>
              </a:rPr>
              <a:t>olur.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59" y="188976"/>
            <a:ext cx="8462772" cy="3249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" y="3358896"/>
            <a:ext cx="8719566" cy="17091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3439490"/>
            <a:ext cx="83419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Sonra yukarıda gözüktüğü gibi haftalar kısmından 2. </a:t>
            </a:r>
            <a:r>
              <a:rPr sz="1800" b="1" dirty="0">
                <a:latin typeface="Century Gothic"/>
                <a:cs typeface="Century Gothic"/>
              </a:rPr>
              <a:t>Haftayı </a:t>
            </a:r>
            <a:r>
              <a:rPr sz="1800" b="1" spc="-5" dirty="0">
                <a:latin typeface="Century Gothic"/>
                <a:cs typeface="Century Gothic"/>
              </a:rPr>
              <a:t>seçiyoruz  yukarıda anlatılan kazanım ekleme </a:t>
            </a:r>
            <a:r>
              <a:rPr sz="1800" b="1" spc="-10" dirty="0">
                <a:latin typeface="Century Gothic"/>
                <a:cs typeface="Century Gothic"/>
              </a:rPr>
              <a:t>aşamalarını </a:t>
            </a:r>
            <a:r>
              <a:rPr sz="1800" b="1" spc="-5" dirty="0">
                <a:latin typeface="Century Gothic"/>
                <a:cs typeface="Century Gothic"/>
              </a:rPr>
              <a:t>yaparak 2. </a:t>
            </a:r>
            <a:r>
              <a:rPr sz="1800" b="1" spc="-10" dirty="0">
                <a:latin typeface="Century Gothic"/>
                <a:cs typeface="Century Gothic"/>
              </a:rPr>
              <a:t>Haftaya </a:t>
            </a:r>
            <a:r>
              <a:rPr sz="1800" b="1" spc="-5" dirty="0">
                <a:latin typeface="Century Gothic"/>
                <a:cs typeface="Century Gothic"/>
              </a:rPr>
              <a:t>da  kazanımları </a:t>
            </a:r>
            <a:r>
              <a:rPr sz="1800" b="1" dirty="0">
                <a:latin typeface="Century Gothic"/>
                <a:cs typeface="Century Gothic"/>
              </a:rPr>
              <a:t>işleyip </a:t>
            </a:r>
            <a:r>
              <a:rPr sz="1800" b="1" spc="-5" dirty="0">
                <a:latin typeface="Century Gothic"/>
                <a:cs typeface="Century Gothic"/>
              </a:rPr>
              <a:t>kaydet </a:t>
            </a:r>
            <a:r>
              <a:rPr sz="1800" b="1" spc="-10" dirty="0">
                <a:latin typeface="Century Gothic"/>
                <a:cs typeface="Century Gothic"/>
              </a:rPr>
              <a:t>butonuyla </a:t>
            </a:r>
            <a:r>
              <a:rPr sz="1800" b="1" spc="-5" dirty="0">
                <a:latin typeface="Century Gothic"/>
                <a:cs typeface="Century Gothic"/>
              </a:rPr>
              <a:t>kayıt ediyoruz. Ve tüm </a:t>
            </a:r>
            <a:r>
              <a:rPr sz="1800" b="1" spc="-10" dirty="0">
                <a:latin typeface="Century Gothic"/>
                <a:cs typeface="Century Gothic"/>
              </a:rPr>
              <a:t>kazanımları  </a:t>
            </a:r>
            <a:r>
              <a:rPr sz="1800" b="1" spc="-5" dirty="0">
                <a:latin typeface="Century Gothic"/>
                <a:cs typeface="Century Gothic"/>
              </a:rPr>
              <a:t>haftalara </a:t>
            </a:r>
            <a:r>
              <a:rPr sz="1800" b="1" dirty="0">
                <a:latin typeface="Century Gothic"/>
                <a:cs typeface="Century Gothic"/>
              </a:rPr>
              <a:t>işleyerek (15 tatil </a:t>
            </a:r>
            <a:r>
              <a:rPr sz="1800" b="1" spc="-5" dirty="0">
                <a:latin typeface="Century Gothic"/>
                <a:cs typeface="Century Gothic"/>
              </a:rPr>
              <a:t>haftasına kazanım işlenmeyecek) </a:t>
            </a:r>
            <a:r>
              <a:rPr sz="1800" b="1" dirty="0">
                <a:latin typeface="Century Gothic"/>
                <a:cs typeface="Century Gothic"/>
              </a:rPr>
              <a:t>yıllık </a:t>
            </a:r>
            <a:r>
              <a:rPr sz="1800" b="1" spc="-5" dirty="0">
                <a:latin typeface="Century Gothic"/>
                <a:cs typeface="Century Gothic"/>
              </a:rPr>
              <a:t>planları  hafta </a:t>
            </a:r>
            <a:r>
              <a:rPr sz="1800" b="1" dirty="0">
                <a:latin typeface="Century Gothic"/>
                <a:cs typeface="Century Gothic"/>
              </a:rPr>
              <a:t>hafta </a:t>
            </a:r>
            <a:r>
              <a:rPr sz="1800" b="1" spc="-5" dirty="0">
                <a:latin typeface="Century Gothic"/>
                <a:cs typeface="Century Gothic"/>
              </a:rPr>
              <a:t>giriyoruz. </a:t>
            </a:r>
            <a:r>
              <a:rPr sz="1800" b="1" dirty="0">
                <a:latin typeface="Century Gothic"/>
                <a:cs typeface="Century Gothic"/>
              </a:rPr>
              <a:t>Tüm </a:t>
            </a:r>
            <a:r>
              <a:rPr sz="1800" b="1" spc="-5" dirty="0">
                <a:latin typeface="Century Gothic"/>
                <a:cs typeface="Century Gothic"/>
              </a:rPr>
              <a:t>haftalar </a:t>
            </a:r>
            <a:r>
              <a:rPr sz="1800" b="1" dirty="0">
                <a:latin typeface="Century Gothic"/>
                <a:cs typeface="Century Gothic"/>
              </a:rPr>
              <a:t>tamamlandıktan sonra</a:t>
            </a:r>
            <a:r>
              <a:rPr sz="1800" b="1" spc="-12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onaylanıyor.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315" y="4887467"/>
            <a:ext cx="8371332" cy="1382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0" y="693419"/>
            <a:ext cx="7272528" cy="1741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40" y="3017520"/>
            <a:ext cx="8576310" cy="225780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370" y="3098038"/>
            <a:ext cx="81972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Planımızı oluşturduktan </a:t>
            </a:r>
            <a:r>
              <a:rPr sz="1800" b="1" spc="-10" dirty="0">
                <a:latin typeface="Century Gothic"/>
                <a:cs typeface="Century Gothic"/>
              </a:rPr>
              <a:t>sonra </a:t>
            </a:r>
            <a:r>
              <a:rPr sz="1800" b="1" spc="-5" dirty="0">
                <a:latin typeface="Century Gothic"/>
                <a:cs typeface="Century Gothic"/>
              </a:rPr>
              <a:t>üst kısımda oluşturduğum planı </a:t>
            </a:r>
            <a:r>
              <a:rPr sz="1800" b="1" spc="-10" dirty="0">
                <a:latin typeface="Century Gothic"/>
                <a:cs typeface="Century Gothic"/>
              </a:rPr>
              <a:t>onaylamak  </a:t>
            </a:r>
            <a:r>
              <a:rPr sz="1800" b="1" spc="-5" dirty="0">
                <a:latin typeface="Century Gothic"/>
                <a:cs typeface="Century Gothic"/>
              </a:rPr>
              <a:t>istiyorum. </a:t>
            </a:r>
            <a:r>
              <a:rPr sz="1800" b="1" spc="-10" dirty="0">
                <a:latin typeface="Century Gothic"/>
                <a:cs typeface="Century Gothic"/>
              </a:rPr>
              <a:t>Kutucuğunu </a:t>
            </a:r>
            <a:r>
              <a:rPr sz="1800" b="1" spc="-5" dirty="0">
                <a:latin typeface="Century Gothic"/>
                <a:cs typeface="Century Gothic"/>
              </a:rPr>
              <a:t>işaretleyip kaydet </a:t>
            </a:r>
            <a:r>
              <a:rPr sz="1800" b="1" spc="-10" dirty="0">
                <a:latin typeface="Century Gothic"/>
                <a:cs typeface="Century Gothic"/>
              </a:rPr>
              <a:t>butonuna </a:t>
            </a:r>
            <a:r>
              <a:rPr sz="1800" b="1" spc="-5" dirty="0">
                <a:latin typeface="Century Gothic"/>
                <a:cs typeface="Century Gothic"/>
              </a:rPr>
              <a:t>basıyoruz. Bizim  </a:t>
            </a:r>
            <a:r>
              <a:rPr sz="1800" b="1" spc="-10" dirty="0">
                <a:latin typeface="Century Gothic"/>
                <a:cs typeface="Century Gothic"/>
              </a:rPr>
              <a:t>oluşturduğumuz </a:t>
            </a:r>
            <a:r>
              <a:rPr sz="1800" b="1" spc="-5" dirty="0">
                <a:latin typeface="Century Gothic"/>
                <a:cs typeface="Century Gothic"/>
              </a:rPr>
              <a:t>planı </a:t>
            </a:r>
            <a:r>
              <a:rPr sz="1800" b="1" spc="-10" dirty="0">
                <a:latin typeface="Century Gothic"/>
                <a:cs typeface="Century Gothic"/>
              </a:rPr>
              <a:t>diğer </a:t>
            </a:r>
            <a:r>
              <a:rPr sz="1800" b="1" spc="-5" dirty="0">
                <a:latin typeface="Century Gothic"/>
                <a:cs typeface="Century Gothic"/>
              </a:rPr>
              <a:t>zümre arkadaşları da yönetimsel </a:t>
            </a:r>
            <a:r>
              <a:rPr sz="1800" b="1" dirty="0">
                <a:latin typeface="Century Gothic"/>
                <a:cs typeface="Century Gothic"/>
              </a:rPr>
              <a:t>işlemler,  yıllık </a:t>
            </a:r>
            <a:r>
              <a:rPr sz="1800" b="1" spc="-5" dirty="0">
                <a:latin typeface="Century Gothic"/>
                <a:cs typeface="Century Gothic"/>
              </a:rPr>
              <a:t>plan hazırlama kısmında yapılmış </a:t>
            </a:r>
            <a:r>
              <a:rPr sz="1800" b="1" dirty="0">
                <a:latin typeface="Century Gothic"/>
                <a:cs typeface="Century Gothic"/>
              </a:rPr>
              <a:t>plan </a:t>
            </a:r>
            <a:r>
              <a:rPr sz="1800" b="1" spc="-5" dirty="0">
                <a:latin typeface="Century Gothic"/>
                <a:cs typeface="Century Gothic"/>
              </a:rPr>
              <a:t>kısmından </a:t>
            </a:r>
            <a:r>
              <a:rPr sz="1800" b="1" dirty="0">
                <a:latin typeface="Century Gothic"/>
                <a:cs typeface="Century Gothic"/>
              </a:rPr>
              <a:t>ilgili </a:t>
            </a:r>
            <a:r>
              <a:rPr sz="1800" b="1" spc="-5" dirty="0">
                <a:latin typeface="Century Gothic"/>
                <a:cs typeface="Century Gothic"/>
              </a:rPr>
              <a:t>planı çağırıp  onaylama kutucuğunu </a:t>
            </a:r>
            <a:r>
              <a:rPr sz="1800" b="1" dirty="0">
                <a:latin typeface="Century Gothic"/>
                <a:cs typeface="Century Gothic"/>
              </a:rPr>
              <a:t>işaretleyip </a:t>
            </a:r>
            <a:r>
              <a:rPr sz="1800" b="1" spc="-5" dirty="0">
                <a:latin typeface="Century Gothic"/>
                <a:cs typeface="Century Gothic"/>
              </a:rPr>
              <a:t>kaydet düğmesine</a:t>
            </a:r>
            <a:r>
              <a:rPr sz="1800" b="1" spc="-60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tıklıyorlar.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b="1" dirty="0">
                <a:latin typeface="Century Gothic"/>
                <a:cs typeface="Century Gothic"/>
              </a:rPr>
              <a:t>*Dikkat zümre </a:t>
            </a:r>
            <a:r>
              <a:rPr sz="1800" b="1" spc="-5" dirty="0">
                <a:latin typeface="Century Gothic"/>
                <a:cs typeface="Century Gothic"/>
              </a:rPr>
              <a:t>başkanı </a:t>
            </a:r>
            <a:r>
              <a:rPr sz="1800" b="1" dirty="0">
                <a:latin typeface="Century Gothic"/>
                <a:cs typeface="Century Gothic"/>
              </a:rPr>
              <a:t>zümreyi </a:t>
            </a:r>
            <a:r>
              <a:rPr sz="1800" b="1" spc="-5" dirty="0">
                <a:latin typeface="Century Gothic"/>
                <a:cs typeface="Century Gothic"/>
              </a:rPr>
              <a:t>ve planı en </a:t>
            </a:r>
            <a:r>
              <a:rPr sz="1800" b="1" dirty="0">
                <a:latin typeface="Century Gothic"/>
                <a:cs typeface="Century Gothic"/>
              </a:rPr>
              <a:t>son</a:t>
            </a:r>
            <a:r>
              <a:rPr sz="1800" b="1" spc="-105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onaylayacaktır.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5" y="316991"/>
            <a:ext cx="8120633" cy="199110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676" y="475234"/>
            <a:ext cx="6264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Century Gothic"/>
                <a:cs typeface="Century Gothic"/>
              </a:rPr>
              <a:t>Plan onaylandıktan</a:t>
            </a:r>
            <a:r>
              <a:rPr sz="4000" b="0" spc="30" dirty="0">
                <a:latin typeface="Century Gothic"/>
                <a:cs typeface="Century Gothic"/>
              </a:rPr>
              <a:t> </a:t>
            </a:r>
            <a:r>
              <a:rPr sz="4000" b="0" spc="-10" dirty="0">
                <a:latin typeface="Century Gothic"/>
                <a:cs typeface="Century Gothic"/>
              </a:rPr>
              <a:t>sonra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676" y="1085215"/>
            <a:ext cx="7262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entury Gothic"/>
                <a:cs typeface="Century Gothic"/>
              </a:rPr>
              <a:t>ekran </a:t>
            </a:r>
            <a:r>
              <a:rPr sz="4000" spc="-5" dirty="0">
                <a:latin typeface="Century Gothic"/>
                <a:cs typeface="Century Gothic"/>
              </a:rPr>
              <a:t>aşağıdaki gibi</a:t>
            </a:r>
            <a:r>
              <a:rPr sz="4000" spc="50" dirty="0">
                <a:latin typeface="Century Gothic"/>
                <a:cs typeface="Century Gothic"/>
              </a:rPr>
              <a:t> </a:t>
            </a:r>
            <a:r>
              <a:rPr sz="4000" spc="-5" dirty="0">
                <a:latin typeface="Century Gothic"/>
                <a:cs typeface="Century Gothic"/>
              </a:rPr>
              <a:t>olacaktır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631" y="2421782"/>
            <a:ext cx="7725368" cy="3760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8091" y="99060"/>
            <a:ext cx="6673596" cy="1019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4063" y="0"/>
            <a:ext cx="6007608" cy="118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2288" y="117347"/>
            <a:ext cx="6589775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42288" y="117347"/>
            <a:ext cx="6590030" cy="935990"/>
          </a:xfrm>
          <a:prstGeom prst="rect">
            <a:avLst/>
          </a:prstGeom>
          <a:ln w="9144">
            <a:solidFill>
              <a:srgbClr val="AF151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4"/>
              </a:spcBef>
            </a:pPr>
            <a:r>
              <a:rPr sz="4200" b="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4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Müfredat</a:t>
            </a:r>
            <a:r>
              <a:rPr sz="4200" b="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Programı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459" y="1074458"/>
            <a:ext cx="8511539" cy="5675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532" y="1269491"/>
            <a:ext cx="8020811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311" y="568451"/>
            <a:ext cx="8070342" cy="115747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652398"/>
            <a:ext cx="769112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yönetimi onay bekleyen yıllık </a:t>
            </a:r>
            <a:r>
              <a:rPr sz="1800" dirty="0">
                <a:latin typeface="Tahoma"/>
                <a:cs typeface="Tahoma"/>
              </a:rPr>
              <a:t>planları </a:t>
            </a:r>
            <a:r>
              <a:rPr sz="1800" b="1" spc="-5" dirty="0">
                <a:latin typeface="Tahoma"/>
                <a:cs typeface="Tahoma"/>
              </a:rPr>
              <a:t>“Yıllık Plan </a:t>
            </a:r>
            <a:r>
              <a:rPr sz="1800" b="1" spc="-10" dirty="0">
                <a:latin typeface="Tahoma"/>
                <a:cs typeface="Tahoma"/>
              </a:rPr>
              <a:t>Onaylama”  </a:t>
            </a:r>
            <a:r>
              <a:rPr sz="1800" spc="-5" dirty="0">
                <a:latin typeface="Tahoma"/>
                <a:cs typeface="Tahoma"/>
              </a:rPr>
              <a:t>menüsünden </a:t>
            </a:r>
            <a:r>
              <a:rPr sz="1800" spc="-30" dirty="0">
                <a:latin typeface="Tahoma"/>
                <a:cs typeface="Tahoma"/>
              </a:rPr>
              <a:t>görebilir. </a:t>
            </a:r>
            <a:r>
              <a:rPr sz="1800" dirty="0">
                <a:latin typeface="Tahoma"/>
                <a:cs typeface="Tahoma"/>
              </a:rPr>
              <a:t>Bu bölüme </a:t>
            </a:r>
            <a:r>
              <a:rPr sz="1800" spc="-5" dirty="0">
                <a:latin typeface="Tahoma"/>
                <a:cs typeface="Tahoma"/>
              </a:rPr>
              <a:t>yönetim girdiğinde tüm öğretmenlerce  onaylanmış </a:t>
            </a:r>
            <a:r>
              <a:rPr sz="1800" dirty="0">
                <a:latin typeface="Tahoma"/>
                <a:cs typeface="Tahoma"/>
              </a:rPr>
              <a:t>planları </a:t>
            </a:r>
            <a:r>
              <a:rPr sz="1800" spc="-45" dirty="0">
                <a:latin typeface="Tahoma"/>
                <a:cs typeface="Tahoma"/>
              </a:rPr>
              <a:t>görür. </a:t>
            </a:r>
            <a:r>
              <a:rPr sz="1800" spc="-10" dirty="0">
                <a:latin typeface="Tahoma"/>
                <a:cs typeface="Tahoma"/>
              </a:rPr>
              <a:t>Ekran </a:t>
            </a:r>
            <a:r>
              <a:rPr sz="1800" dirty="0">
                <a:latin typeface="Tahoma"/>
                <a:cs typeface="Tahoma"/>
              </a:rPr>
              <a:t>aşağıdaki</a:t>
            </a:r>
            <a:r>
              <a:rPr sz="1800" spc="6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gibidir;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68" y="2119839"/>
            <a:ext cx="7920158" cy="368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96810"/>
            <a:ext cx="7305293" cy="8831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03" y="580390"/>
            <a:ext cx="6515100" cy="571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185"/>
              </a:spcBef>
            </a:pPr>
            <a:r>
              <a:rPr sz="1800" b="0" spc="-5" dirty="0">
                <a:latin typeface="Tahoma"/>
                <a:cs typeface="Tahoma"/>
              </a:rPr>
              <a:t>Plan onaylandıktan </a:t>
            </a:r>
            <a:r>
              <a:rPr sz="1800" b="0" spc="-15" dirty="0">
                <a:latin typeface="Tahoma"/>
                <a:cs typeface="Tahoma"/>
              </a:rPr>
              <a:t>sonra </a:t>
            </a:r>
            <a:r>
              <a:rPr sz="1800" b="0" spc="-5" dirty="0">
                <a:latin typeface="Tahoma"/>
                <a:cs typeface="Tahoma"/>
              </a:rPr>
              <a:t>öğretmenlerin ekranında aşağıdaki </a:t>
            </a:r>
            <a:r>
              <a:rPr sz="1800" b="0" dirty="0">
                <a:latin typeface="Tahoma"/>
                <a:cs typeface="Tahoma"/>
              </a:rPr>
              <a:t>gibi  </a:t>
            </a:r>
            <a:r>
              <a:rPr sz="1800" b="0" spc="-5" dirty="0">
                <a:latin typeface="Tahoma"/>
                <a:cs typeface="Tahoma"/>
              </a:rPr>
              <a:t>görünecektir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627" y="1377659"/>
            <a:ext cx="7703597" cy="395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327" y="5480303"/>
            <a:ext cx="8242554" cy="88317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0758" y="5564835"/>
            <a:ext cx="7430134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Okul </a:t>
            </a:r>
            <a:r>
              <a:rPr sz="1800" spc="-5" dirty="0">
                <a:latin typeface="Tahoma"/>
                <a:cs typeface="Tahoma"/>
              </a:rPr>
              <a:t>yönetimi </a:t>
            </a:r>
            <a:r>
              <a:rPr sz="1800" dirty="0">
                <a:latin typeface="Tahoma"/>
                <a:cs typeface="Tahoma"/>
              </a:rPr>
              <a:t>henüz planını </a:t>
            </a:r>
            <a:r>
              <a:rPr sz="1800" spc="-10" dirty="0">
                <a:latin typeface="Tahoma"/>
                <a:cs typeface="Tahoma"/>
              </a:rPr>
              <a:t>onaylamayan öğretmenlere </a:t>
            </a:r>
            <a:r>
              <a:rPr sz="1800" dirty="0">
                <a:latin typeface="Tahoma"/>
                <a:cs typeface="Tahoma"/>
              </a:rPr>
              <a:t>SMS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gönderebilir.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latin typeface="Tahoma"/>
                <a:cs typeface="Tahoma"/>
              </a:rPr>
              <a:t>SMS </a:t>
            </a:r>
            <a:r>
              <a:rPr sz="1800" dirty="0">
                <a:latin typeface="Tahoma"/>
                <a:cs typeface="Tahoma"/>
              </a:rPr>
              <a:t>24 </a:t>
            </a:r>
            <a:r>
              <a:rPr sz="1800" spc="-5" dirty="0">
                <a:latin typeface="Tahoma"/>
                <a:cs typeface="Tahoma"/>
              </a:rPr>
              <a:t>saatte bir </a:t>
            </a:r>
            <a:r>
              <a:rPr sz="1800" spc="-10" dirty="0">
                <a:latin typeface="Tahoma"/>
                <a:cs typeface="Tahoma"/>
              </a:rPr>
              <a:t>kere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gönderilebilir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372" y="309372"/>
            <a:ext cx="7553706" cy="189052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4072" y="476758"/>
            <a:ext cx="6653530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>
              <a:lnSpc>
                <a:spcPct val="100000"/>
              </a:lnSpc>
              <a:spcBef>
                <a:spcPts val="100"/>
              </a:spcBef>
              <a:tabLst>
                <a:tab pos="4826635" algn="l"/>
              </a:tabLst>
            </a:pPr>
            <a:r>
              <a:rPr sz="4200" dirty="0"/>
              <a:t>Onaylanmış</a:t>
            </a:r>
            <a:r>
              <a:rPr sz="4200" spc="15" dirty="0"/>
              <a:t> </a:t>
            </a:r>
            <a:r>
              <a:rPr sz="4200" spc="-5" dirty="0"/>
              <a:t>Yıllık	Planın  Sınıflara Dağıtılması</a:t>
            </a:r>
            <a:r>
              <a:rPr sz="4200" spc="-45" dirty="0"/>
              <a:t> </a:t>
            </a:r>
            <a:r>
              <a:rPr sz="4200" dirty="0"/>
              <a:t>İşlemi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390143" y="4817376"/>
            <a:ext cx="8106918" cy="14317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2269" y="4901945"/>
            <a:ext cx="7729220" cy="112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600"/>
              </a:lnSpc>
              <a:spcBef>
                <a:spcPts val="105"/>
              </a:spcBef>
            </a:pPr>
            <a:r>
              <a:rPr sz="1800" spc="-5" dirty="0">
                <a:latin typeface="Tahoma"/>
                <a:cs typeface="Tahoma"/>
              </a:rPr>
              <a:t>Yıllık </a:t>
            </a:r>
            <a:r>
              <a:rPr sz="1800" dirty="0">
                <a:latin typeface="Tahoma"/>
                <a:cs typeface="Tahoma"/>
              </a:rPr>
              <a:t>plan </a:t>
            </a:r>
            <a:r>
              <a:rPr sz="1800" spc="-5" dirty="0">
                <a:latin typeface="Tahoma"/>
                <a:cs typeface="Tahoma"/>
              </a:rPr>
              <a:t>onaylandıktan </a:t>
            </a:r>
            <a:r>
              <a:rPr sz="1800" spc="-15" dirty="0">
                <a:latin typeface="Tahoma"/>
                <a:cs typeface="Tahoma"/>
              </a:rPr>
              <a:t>sonra </a:t>
            </a:r>
            <a:r>
              <a:rPr sz="1800" b="1" spc="-5" dirty="0">
                <a:latin typeface="Tahoma"/>
                <a:cs typeface="Tahoma"/>
              </a:rPr>
              <a:t>“Yönetimsel İşlemler” </a:t>
            </a:r>
            <a:r>
              <a:rPr sz="1800" spc="-5" dirty="0">
                <a:latin typeface="Tahoma"/>
                <a:cs typeface="Tahoma"/>
              </a:rPr>
              <a:t>menüsü altında  bulunan </a:t>
            </a:r>
            <a:r>
              <a:rPr sz="1800" b="1" spc="-10" dirty="0">
                <a:latin typeface="Tahoma"/>
                <a:cs typeface="Tahoma"/>
              </a:rPr>
              <a:t>“Planın </a:t>
            </a:r>
            <a:r>
              <a:rPr sz="1800" b="1" spc="-5" dirty="0">
                <a:latin typeface="Tahoma"/>
                <a:cs typeface="Tahoma"/>
              </a:rPr>
              <a:t>Öğrencilere Dağıtımı” </a:t>
            </a:r>
            <a:r>
              <a:rPr sz="1800" spc="-5" dirty="0">
                <a:latin typeface="Tahoma"/>
                <a:cs typeface="Tahoma"/>
              </a:rPr>
              <a:t>bölümü kullanılarak e-Okul  üzerinde öğretmen kendisine tanımlanmış olan tüm sınıf ve öğrencilerin  listesine </a:t>
            </a:r>
            <a:r>
              <a:rPr sz="1800" spc="-25" dirty="0">
                <a:latin typeface="Tahoma"/>
                <a:cs typeface="Tahoma"/>
              </a:rPr>
              <a:t>ulaşabilir.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631" y="1952188"/>
            <a:ext cx="7824358" cy="2817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6883" y="260604"/>
            <a:ext cx="7186422" cy="189357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9983" y="428320"/>
            <a:ext cx="584136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 marR="5080" indent="-759460">
              <a:lnSpc>
                <a:spcPct val="100000"/>
              </a:lnSpc>
              <a:spcBef>
                <a:spcPts val="100"/>
              </a:spcBef>
              <a:tabLst>
                <a:tab pos="2882900" algn="l"/>
              </a:tabLst>
            </a:pPr>
            <a:r>
              <a:rPr sz="4200" dirty="0"/>
              <a:t>Öğrencinin</a:t>
            </a:r>
            <a:r>
              <a:rPr sz="4200" spc="-85" dirty="0"/>
              <a:t> </a:t>
            </a:r>
            <a:r>
              <a:rPr sz="4200" spc="-5" dirty="0"/>
              <a:t>Sınıf/Eğitim  Kurumu	Değişimi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740663" y="2561844"/>
            <a:ext cx="7802118" cy="332765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8509" y="2669285"/>
            <a:ext cx="73317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Eğitim-öğretim yılı boyunca öğrenci </a:t>
            </a:r>
            <a:r>
              <a:rPr sz="2400" spc="-10" dirty="0">
                <a:latin typeface="Tahoma"/>
                <a:cs typeface="Tahoma"/>
              </a:rPr>
              <a:t>hareketliliği  </a:t>
            </a:r>
            <a:r>
              <a:rPr sz="2400" spc="-35" dirty="0">
                <a:latin typeface="Tahoma"/>
                <a:cs typeface="Tahoma"/>
              </a:rPr>
              <a:t>olacaktır. </a:t>
            </a:r>
            <a:r>
              <a:rPr sz="2400" spc="-10" dirty="0">
                <a:latin typeface="Tahoma"/>
                <a:cs typeface="Tahoma"/>
              </a:rPr>
              <a:t>Değerlendirme </a:t>
            </a:r>
            <a:r>
              <a:rPr sz="2400" spc="-5" dirty="0">
                <a:latin typeface="Tahoma"/>
                <a:cs typeface="Tahoma"/>
              </a:rPr>
              <a:t>sonuçlarının </a:t>
            </a:r>
            <a:r>
              <a:rPr sz="2400" spc="-10" dirty="0">
                <a:latin typeface="Tahoma"/>
                <a:cs typeface="Tahoma"/>
              </a:rPr>
              <a:t>öğrencinin </a:t>
            </a:r>
            <a:r>
              <a:rPr sz="2400" spc="-5" dirty="0">
                <a:latin typeface="Tahoma"/>
                <a:cs typeface="Tahoma"/>
              </a:rPr>
              <a:t>gittiği  eğitim</a:t>
            </a:r>
            <a:r>
              <a:rPr sz="2400" spc="2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kurumunda</a:t>
            </a:r>
            <a:r>
              <a:rPr sz="2400" spc="26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devam</a:t>
            </a:r>
            <a:r>
              <a:rPr sz="2400" spc="2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edebilmesi</a:t>
            </a:r>
            <a:r>
              <a:rPr sz="2400" spc="29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için</a:t>
            </a:r>
            <a:r>
              <a:rPr sz="2400" spc="2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öğretmenin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509" y="3766261"/>
            <a:ext cx="6121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7935" algn="l"/>
                <a:tab pos="2954020" algn="l"/>
                <a:tab pos="3963035" algn="l"/>
                <a:tab pos="5481320" algn="l"/>
              </a:tabLst>
            </a:pPr>
            <a:r>
              <a:rPr sz="2400" spc="-5" dirty="0">
                <a:latin typeface="Tahoma"/>
                <a:cs typeface="Tahoma"/>
              </a:rPr>
              <a:t>sistem	</a:t>
            </a:r>
            <a:r>
              <a:rPr sz="2400" spc="-10" dirty="0">
                <a:latin typeface="Tahoma"/>
                <a:cs typeface="Tahoma"/>
              </a:rPr>
              <a:t>üzerinden	</a:t>
            </a:r>
            <a:r>
              <a:rPr sz="2400" dirty="0">
                <a:latin typeface="Tahoma"/>
                <a:cs typeface="Tahoma"/>
              </a:rPr>
              <a:t>nakil	</a:t>
            </a:r>
            <a:r>
              <a:rPr sz="2400" spc="-10" dirty="0">
                <a:latin typeface="Tahoma"/>
                <a:cs typeface="Tahoma"/>
              </a:rPr>
              <a:t>vermesi,	karşı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66507" y="3766261"/>
            <a:ext cx="9448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eğitim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şekil</a:t>
            </a:r>
            <a:r>
              <a:rPr sz="2400" spc="0" dirty="0">
                <a:latin typeface="Tahoma"/>
                <a:cs typeface="Tahoma"/>
              </a:rPr>
              <a:t>d</a:t>
            </a:r>
            <a:r>
              <a:rPr sz="2400" dirty="0">
                <a:latin typeface="Tahoma"/>
                <a:cs typeface="Tahoma"/>
              </a:rPr>
              <a:t>e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4132579"/>
            <a:ext cx="6226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98955" algn="l"/>
                <a:tab pos="2362835" algn="l"/>
                <a:tab pos="3231515" algn="l"/>
                <a:tab pos="4205605" algn="l"/>
                <a:tab pos="4350385" algn="l"/>
                <a:tab pos="5580380" algn="l"/>
                <a:tab pos="5657850" algn="l"/>
              </a:tabLst>
            </a:pPr>
            <a:r>
              <a:rPr sz="2400" spc="-5" dirty="0">
                <a:latin typeface="Tahoma"/>
                <a:cs typeface="Tahoma"/>
              </a:rPr>
              <a:t>kurumunun	</a:t>
            </a:r>
            <a:r>
              <a:rPr sz="2400" dirty="0">
                <a:latin typeface="Tahoma"/>
                <a:cs typeface="Tahoma"/>
              </a:rPr>
              <a:t>da	nakli	alması		</a:t>
            </a:r>
            <a:r>
              <a:rPr sz="2400" spc="-45" dirty="0">
                <a:latin typeface="Tahoma"/>
                <a:cs typeface="Tahoma"/>
              </a:rPr>
              <a:t>gerekir.	</a:t>
            </a:r>
            <a:r>
              <a:rPr sz="2400" spc="-15" dirty="0">
                <a:latin typeface="Tahoma"/>
                <a:cs typeface="Tahoma"/>
              </a:rPr>
              <a:t>Aynı  </a:t>
            </a:r>
            <a:r>
              <a:rPr sz="2400" dirty="0">
                <a:latin typeface="Tahoma"/>
                <a:cs typeface="Tahoma"/>
              </a:rPr>
              <a:t>ö</a:t>
            </a:r>
            <a:r>
              <a:rPr sz="2400" spc="0" dirty="0">
                <a:latin typeface="Tahoma"/>
                <a:cs typeface="Tahoma"/>
              </a:rPr>
              <a:t>ğ</a:t>
            </a:r>
            <a:r>
              <a:rPr sz="2400" spc="-15" dirty="0">
                <a:latin typeface="Tahoma"/>
                <a:cs typeface="Tahoma"/>
              </a:rPr>
              <a:t>r</a:t>
            </a:r>
            <a:r>
              <a:rPr sz="2400" spc="-5" dirty="0">
                <a:latin typeface="Tahoma"/>
                <a:cs typeface="Tahoma"/>
              </a:rPr>
              <a:t>e</a:t>
            </a:r>
            <a:r>
              <a:rPr sz="2400" spc="-15" dirty="0">
                <a:latin typeface="Tahoma"/>
                <a:cs typeface="Tahoma"/>
              </a:rPr>
              <a:t>t</a:t>
            </a:r>
            <a:r>
              <a:rPr sz="2400" dirty="0">
                <a:latin typeface="Tahoma"/>
                <a:cs typeface="Tahoma"/>
              </a:rPr>
              <a:t>men</a:t>
            </a:r>
            <a:r>
              <a:rPr sz="2400" spc="-10" dirty="0">
                <a:latin typeface="Tahoma"/>
                <a:cs typeface="Tahoma"/>
              </a:rPr>
              <a:t>in</a:t>
            </a:r>
            <a:r>
              <a:rPr sz="2400" dirty="0">
                <a:latin typeface="Tahoma"/>
                <a:cs typeface="Tahoma"/>
              </a:rPr>
              <a:t>de	na</a:t>
            </a:r>
            <a:r>
              <a:rPr sz="2400" spc="0" dirty="0">
                <a:latin typeface="Tahoma"/>
                <a:cs typeface="Tahoma"/>
              </a:rPr>
              <a:t>k</a:t>
            </a:r>
            <a:r>
              <a:rPr sz="2400" dirty="0">
                <a:latin typeface="Tahoma"/>
                <a:cs typeface="Tahoma"/>
              </a:rPr>
              <a:t>il	gel</a:t>
            </a:r>
            <a:r>
              <a:rPr sz="2400" spc="-10" dirty="0">
                <a:latin typeface="Tahoma"/>
                <a:cs typeface="Tahoma"/>
              </a:rPr>
              <a:t>e</a:t>
            </a:r>
            <a:r>
              <a:rPr sz="2400" dirty="0">
                <a:latin typeface="Tahoma"/>
                <a:cs typeface="Tahoma"/>
              </a:rPr>
              <a:t>n	öğ</a:t>
            </a:r>
            <a:r>
              <a:rPr sz="2400" spc="-15" dirty="0">
                <a:latin typeface="Tahoma"/>
                <a:cs typeface="Tahoma"/>
              </a:rPr>
              <a:t>r</a:t>
            </a:r>
            <a:r>
              <a:rPr sz="2400" spc="-5" dirty="0">
                <a:latin typeface="Tahoma"/>
                <a:cs typeface="Tahoma"/>
              </a:rPr>
              <a:t>enci</a:t>
            </a:r>
            <a:r>
              <a:rPr sz="2400" dirty="0">
                <a:latin typeface="Tahoma"/>
                <a:cs typeface="Tahoma"/>
              </a:rPr>
              <a:t>yi		alı</a:t>
            </a:r>
            <a:r>
              <a:rPr sz="2400" spc="-40" dirty="0">
                <a:latin typeface="Tahoma"/>
                <a:cs typeface="Tahoma"/>
              </a:rPr>
              <a:t>p</a:t>
            </a:r>
            <a:r>
              <a:rPr sz="2400" dirty="0">
                <a:latin typeface="Tahoma"/>
                <a:cs typeface="Tahoma"/>
              </a:rPr>
              <a:t>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25943" y="4498340"/>
            <a:ext cx="884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kaldığı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8509" y="4864100"/>
            <a:ext cx="7332345" cy="7524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840"/>
              </a:lnSpc>
              <a:spcBef>
                <a:spcPts val="225"/>
              </a:spcBef>
              <a:tabLst>
                <a:tab pos="1434465" algn="l"/>
                <a:tab pos="2614295" algn="l"/>
                <a:tab pos="4217670" algn="l"/>
                <a:tab pos="5281930" algn="l"/>
                <a:tab pos="6337935" algn="l"/>
              </a:tabLst>
            </a:pPr>
            <a:r>
              <a:rPr sz="240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o</a:t>
            </a:r>
            <a:r>
              <a:rPr sz="2400" spc="-5" dirty="0">
                <a:latin typeface="Tahoma"/>
                <a:cs typeface="Tahoma"/>
              </a:rPr>
              <a:t>ktada</a:t>
            </a:r>
            <a:r>
              <a:rPr sz="2400" dirty="0">
                <a:latin typeface="Tahoma"/>
                <a:cs typeface="Tahoma"/>
              </a:rPr>
              <a:t>n	</a:t>
            </a:r>
            <a:r>
              <a:rPr sz="2400" spc="-10" dirty="0">
                <a:latin typeface="Tahoma"/>
                <a:cs typeface="Tahoma"/>
              </a:rPr>
              <a:t>i</a:t>
            </a:r>
            <a:r>
              <a:rPr sz="2400" spc="-5" dirty="0">
                <a:latin typeface="Tahoma"/>
                <a:cs typeface="Tahoma"/>
              </a:rPr>
              <a:t>ti</a:t>
            </a:r>
            <a:r>
              <a:rPr sz="2400" spc="0" dirty="0">
                <a:latin typeface="Tahoma"/>
                <a:cs typeface="Tahoma"/>
              </a:rPr>
              <a:t>b</a:t>
            </a:r>
            <a:r>
              <a:rPr sz="2400" dirty="0">
                <a:latin typeface="Tahoma"/>
                <a:cs typeface="Tahoma"/>
              </a:rPr>
              <a:t>a</a:t>
            </a:r>
            <a:r>
              <a:rPr sz="2400" spc="-15" dirty="0">
                <a:latin typeface="Tahoma"/>
                <a:cs typeface="Tahoma"/>
              </a:rPr>
              <a:t>r</a:t>
            </a:r>
            <a:r>
              <a:rPr sz="2400" spc="-5" dirty="0">
                <a:latin typeface="Tahoma"/>
                <a:cs typeface="Tahoma"/>
              </a:rPr>
              <a:t>e</a:t>
            </a:r>
            <a:r>
              <a:rPr sz="2400" dirty="0">
                <a:latin typeface="Tahoma"/>
                <a:cs typeface="Tahoma"/>
              </a:rPr>
              <a:t>n	işlemlerine	de</a:t>
            </a:r>
            <a:r>
              <a:rPr sz="2400" spc="-45" dirty="0">
                <a:latin typeface="Tahoma"/>
                <a:cs typeface="Tahoma"/>
              </a:rPr>
              <a:t>v</a:t>
            </a:r>
            <a:r>
              <a:rPr sz="2400" dirty="0">
                <a:latin typeface="Tahoma"/>
                <a:cs typeface="Tahoma"/>
              </a:rPr>
              <a:t>am	</a:t>
            </a:r>
            <a:r>
              <a:rPr sz="2400" spc="-5" dirty="0">
                <a:latin typeface="Tahoma"/>
                <a:cs typeface="Tahoma"/>
              </a:rPr>
              <a:t>etmes</a:t>
            </a:r>
            <a:r>
              <a:rPr sz="2400" dirty="0">
                <a:latin typeface="Tahoma"/>
                <a:cs typeface="Tahoma"/>
              </a:rPr>
              <a:t>i	ge</a:t>
            </a:r>
            <a:r>
              <a:rPr sz="2400" spc="-10" dirty="0">
                <a:latin typeface="Tahoma"/>
                <a:cs typeface="Tahoma"/>
              </a:rPr>
              <a:t>r</a:t>
            </a:r>
            <a:r>
              <a:rPr sz="2400" spc="-5" dirty="0">
                <a:latin typeface="Tahoma"/>
                <a:cs typeface="Tahoma"/>
              </a:rPr>
              <a:t>eki</a:t>
            </a:r>
            <a:r>
              <a:rPr sz="2400" spc="-320" dirty="0">
                <a:latin typeface="Tahoma"/>
                <a:cs typeface="Tahoma"/>
              </a:rPr>
              <a:t>r</a:t>
            </a:r>
            <a:r>
              <a:rPr sz="2400" dirty="0">
                <a:latin typeface="Tahoma"/>
                <a:cs typeface="Tahoma"/>
              </a:rPr>
              <a:t>.  Bu aşağıdaki </a:t>
            </a:r>
            <a:r>
              <a:rPr sz="2400" spc="-10" dirty="0">
                <a:latin typeface="Tahoma"/>
                <a:cs typeface="Tahoma"/>
              </a:rPr>
              <a:t>ekranda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0" dirty="0">
                <a:latin typeface="Tahoma"/>
                <a:cs typeface="Tahoma"/>
              </a:rPr>
              <a:t>yapılır.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39" y="332312"/>
            <a:ext cx="8128837" cy="3527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15" y="3945635"/>
            <a:ext cx="8821674" cy="24909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4037457"/>
            <a:ext cx="8413115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ahoma"/>
                <a:cs typeface="Tahoma"/>
              </a:rPr>
              <a:t>Burada </a:t>
            </a:r>
            <a:r>
              <a:rPr sz="2000" spc="-15" dirty="0">
                <a:latin typeface="Tahoma"/>
                <a:cs typeface="Tahoma"/>
              </a:rPr>
              <a:t>“Yapılacak </a:t>
            </a:r>
            <a:r>
              <a:rPr sz="2000" spc="-5" dirty="0">
                <a:latin typeface="Tahoma"/>
                <a:cs typeface="Tahoma"/>
              </a:rPr>
              <a:t>İşlemler” bölümünde iki seçenek </a:t>
            </a:r>
            <a:r>
              <a:rPr sz="2000" spc="-25" dirty="0">
                <a:latin typeface="Tahoma"/>
                <a:cs typeface="Tahoma"/>
              </a:rPr>
              <a:t>bulunmaktadır. </a:t>
            </a:r>
            <a:r>
              <a:rPr sz="2000" spc="-5" dirty="0">
                <a:latin typeface="Tahoma"/>
                <a:cs typeface="Tahoma"/>
              </a:rPr>
              <a:t>Birisi  “Okul </a:t>
            </a:r>
            <a:r>
              <a:rPr sz="2000" dirty="0">
                <a:latin typeface="Tahoma"/>
                <a:cs typeface="Tahoma"/>
              </a:rPr>
              <a:t>içi </a:t>
            </a:r>
            <a:r>
              <a:rPr sz="2000" spc="-5" dirty="0">
                <a:latin typeface="Tahoma"/>
                <a:cs typeface="Tahoma"/>
              </a:rPr>
              <a:t>sınıf değişikliği yapmak </a:t>
            </a:r>
            <a:r>
              <a:rPr sz="2000" spc="-20" dirty="0">
                <a:latin typeface="Tahoma"/>
                <a:cs typeface="Tahoma"/>
              </a:rPr>
              <a:t>istiyorum.” </a:t>
            </a:r>
            <a:r>
              <a:rPr sz="2000" spc="-30" dirty="0">
                <a:latin typeface="Tahoma"/>
                <a:cs typeface="Tahoma"/>
              </a:rPr>
              <a:t>seçeneğidir. </a:t>
            </a:r>
            <a:r>
              <a:rPr sz="2000" dirty="0">
                <a:latin typeface="Tahoma"/>
                <a:cs typeface="Tahoma"/>
              </a:rPr>
              <a:t>Okul </a:t>
            </a:r>
            <a:r>
              <a:rPr sz="2000" spc="-5" dirty="0">
                <a:latin typeface="Tahoma"/>
                <a:cs typeface="Tahoma"/>
              </a:rPr>
              <a:t>içerisinde bir  öğrencinin sınıf hareketi için </a:t>
            </a:r>
            <a:r>
              <a:rPr sz="2000" spc="-40" dirty="0">
                <a:latin typeface="Tahoma"/>
                <a:cs typeface="Tahoma"/>
              </a:rPr>
              <a:t>gerekir. </a:t>
            </a:r>
            <a:r>
              <a:rPr sz="2000" spc="-5" dirty="0">
                <a:latin typeface="Tahoma"/>
                <a:cs typeface="Tahoma"/>
              </a:rPr>
              <a:t>Diğeri </a:t>
            </a:r>
            <a:r>
              <a:rPr sz="2000" dirty="0">
                <a:latin typeface="Tahoma"/>
                <a:cs typeface="Tahoma"/>
              </a:rPr>
              <a:t>ise </a:t>
            </a:r>
            <a:r>
              <a:rPr sz="2000" spc="-5" dirty="0">
                <a:latin typeface="Tahoma"/>
                <a:cs typeface="Tahoma"/>
              </a:rPr>
              <a:t>“Başka bir </a:t>
            </a:r>
            <a:r>
              <a:rPr sz="2000" dirty="0">
                <a:latin typeface="Tahoma"/>
                <a:cs typeface="Tahoma"/>
              </a:rPr>
              <a:t>okula </a:t>
            </a:r>
            <a:r>
              <a:rPr sz="2000" spc="-5" dirty="0">
                <a:latin typeface="Tahoma"/>
                <a:cs typeface="Tahoma"/>
              </a:rPr>
              <a:t>kaydını  </a:t>
            </a:r>
            <a:r>
              <a:rPr sz="2000" dirty="0">
                <a:latin typeface="Tahoma"/>
                <a:cs typeface="Tahoma"/>
              </a:rPr>
              <a:t>aktarmak </a:t>
            </a:r>
            <a:r>
              <a:rPr sz="2000" spc="-20" dirty="0">
                <a:latin typeface="Tahoma"/>
                <a:cs typeface="Tahoma"/>
              </a:rPr>
              <a:t>istiyorum.” </a:t>
            </a:r>
            <a:r>
              <a:rPr sz="2000" spc="-5" dirty="0">
                <a:latin typeface="Tahoma"/>
                <a:cs typeface="Tahoma"/>
              </a:rPr>
              <a:t>seçeneği </a:t>
            </a:r>
            <a:r>
              <a:rPr sz="2000" dirty="0">
                <a:latin typeface="Tahoma"/>
                <a:cs typeface="Tahoma"/>
              </a:rPr>
              <a:t>olup </a:t>
            </a:r>
            <a:r>
              <a:rPr sz="2000" spc="-5" dirty="0">
                <a:latin typeface="Tahoma"/>
                <a:cs typeface="Tahoma"/>
              </a:rPr>
              <a:t>öğrencinin bir </a:t>
            </a:r>
            <a:r>
              <a:rPr sz="2000" dirty="0">
                <a:latin typeface="Tahoma"/>
                <a:cs typeface="Tahoma"/>
              </a:rPr>
              <a:t>başka </a:t>
            </a:r>
            <a:r>
              <a:rPr sz="2000" spc="-5" dirty="0">
                <a:latin typeface="Tahoma"/>
                <a:cs typeface="Tahoma"/>
              </a:rPr>
              <a:t>eğitim kurumuna  gitme durumu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35" dirty="0">
                <a:latin typeface="Tahoma"/>
                <a:cs typeface="Tahoma"/>
              </a:rPr>
              <a:t>içindir.</a:t>
            </a:r>
            <a:endParaRPr sz="2000">
              <a:latin typeface="Tahoma"/>
              <a:cs typeface="Tahoma"/>
            </a:endParaRPr>
          </a:p>
          <a:p>
            <a:pPr marL="12700" algn="just">
              <a:lnSpc>
                <a:spcPts val="2390"/>
              </a:lnSpc>
              <a:spcBef>
                <a:spcPts val="5"/>
              </a:spcBef>
            </a:pPr>
            <a:r>
              <a:rPr sz="2000" dirty="0">
                <a:latin typeface="Tahoma"/>
                <a:cs typeface="Tahoma"/>
              </a:rPr>
              <a:t>Bu </a:t>
            </a:r>
            <a:r>
              <a:rPr sz="2000" spc="-10" dirty="0">
                <a:latin typeface="Tahoma"/>
                <a:cs typeface="Tahoma"/>
              </a:rPr>
              <a:t>ekrana </a:t>
            </a:r>
            <a:r>
              <a:rPr sz="2000" dirty="0">
                <a:latin typeface="Tahoma"/>
                <a:cs typeface="Tahoma"/>
              </a:rPr>
              <a:t>yönetim </a:t>
            </a:r>
            <a:r>
              <a:rPr sz="2000" spc="-10" dirty="0">
                <a:latin typeface="Tahoma"/>
                <a:cs typeface="Tahoma"/>
              </a:rPr>
              <a:t>olarak </a:t>
            </a:r>
            <a:r>
              <a:rPr sz="2000" spc="-5" dirty="0">
                <a:latin typeface="Tahoma"/>
                <a:cs typeface="Tahoma"/>
              </a:rPr>
              <a:t>girdiğinizde ekranın </a:t>
            </a:r>
            <a:r>
              <a:rPr sz="2000" dirty="0">
                <a:latin typeface="Tahoma"/>
                <a:cs typeface="Tahoma"/>
              </a:rPr>
              <a:t>alt </a:t>
            </a:r>
            <a:r>
              <a:rPr sz="2000" spc="-5" dirty="0">
                <a:latin typeface="Tahoma"/>
                <a:cs typeface="Tahoma"/>
              </a:rPr>
              <a:t>kısmı aşağıdaki</a:t>
            </a:r>
            <a:r>
              <a:rPr sz="2000" spc="3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gibi</a:t>
            </a:r>
            <a:endParaRPr sz="2000">
              <a:latin typeface="Tahoma"/>
              <a:cs typeface="Tahoma"/>
            </a:endParaRPr>
          </a:p>
          <a:p>
            <a:pPr marL="12700" algn="just">
              <a:lnSpc>
                <a:spcPts val="2390"/>
              </a:lnSpc>
            </a:pPr>
            <a:r>
              <a:rPr sz="2000" spc="-25" dirty="0">
                <a:latin typeface="Tahoma"/>
                <a:cs typeface="Tahoma"/>
              </a:rPr>
              <a:t>görünecektir.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620370"/>
            <a:ext cx="8065284" cy="2665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091" y="3736835"/>
            <a:ext cx="8169402" cy="8846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303" y="3821429"/>
            <a:ext cx="727900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Buradan hem size gelen, hem de okulda aktarabileceğiniz</a:t>
            </a:r>
            <a:r>
              <a:rPr sz="1800" b="1" spc="6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diğer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2155"/>
              </a:lnSpc>
            </a:pPr>
            <a:r>
              <a:rPr sz="1800" b="1" spc="-5" dirty="0">
                <a:latin typeface="Tahoma"/>
                <a:cs typeface="Tahoma"/>
              </a:rPr>
              <a:t>sınıfları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görebileceksiniz.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5014315" cy="77622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>
          <a:xfrm>
            <a:off x="304801" y="381000"/>
            <a:ext cx="7620000" cy="1447800"/>
          </a:xfr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tr-TR" dirty="0" smtClean="0"/>
              <a:t>Sınıflara Dağıtılan</a:t>
            </a:r>
            <a:r>
              <a:rPr lang="tr-TR" spc="-50" dirty="0" smtClean="0"/>
              <a:t> </a:t>
            </a:r>
            <a:r>
              <a:rPr lang="tr-TR" dirty="0" smtClean="0"/>
              <a:t>Yıllık  </a:t>
            </a:r>
            <a:r>
              <a:rPr lang="tr-TR" spc="-5" dirty="0" smtClean="0"/>
              <a:t>Planın Kullanımı</a:t>
            </a:r>
            <a:endParaRPr lang="tr-TR" dirty="0"/>
          </a:p>
        </p:txBody>
      </p:sp>
      <p:sp>
        <p:nvSpPr>
          <p:cNvPr id="3" name="object 3"/>
          <p:cNvSpPr/>
          <p:nvPr/>
        </p:nvSpPr>
        <p:spPr>
          <a:xfrm>
            <a:off x="0" y="1936991"/>
            <a:ext cx="9007602" cy="88317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2020951"/>
            <a:ext cx="8059420" cy="571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185"/>
              </a:spcBef>
            </a:pPr>
            <a:r>
              <a:rPr sz="1800" spc="-5" dirty="0">
                <a:latin typeface="Tahoma"/>
                <a:cs typeface="Tahoma"/>
              </a:rPr>
              <a:t>Sınıflara aktarılan </a:t>
            </a:r>
            <a:r>
              <a:rPr sz="1800" dirty="0">
                <a:latin typeface="Tahoma"/>
                <a:cs typeface="Tahoma"/>
              </a:rPr>
              <a:t>planlar </a:t>
            </a:r>
            <a:r>
              <a:rPr sz="1800" b="1" spc="-5" dirty="0">
                <a:latin typeface="Tahoma"/>
                <a:cs typeface="Tahoma"/>
              </a:rPr>
              <a:t>“Planların Uygulanması” </a:t>
            </a:r>
            <a:r>
              <a:rPr sz="1800" spc="-5" dirty="0">
                <a:latin typeface="Tahoma"/>
                <a:cs typeface="Tahoma"/>
              </a:rPr>
              <a:t>ekranından takip </a:t>
            </a:r>
            <a:r>
              <a:rPr sz="1800" spc="-40" dirty="0">
                <a:latin typeface="Tahoma"/>
                <a:cs typeface="Tahoma"/>
              </a:rPr>
              <a:t>edilir. </a:t>
            </a:r>
            <a:r>
              <a:rPr sz="1800" dirty="0">
                <a:latin typeface="Tahoma"/>
                <a:cs typeface="Tahoma"/>
              </a:rPr>
              <a:t>Bu  </a:t>
            </a:r>
            <a:r>
              <a:rPr sz="1800" spc="-10" dirty="0">
                <a:latin typeface="Tahoma"/>
                <a:cs typeface="Tahoma"/>
              </a:rPr>
              <a:t>ekrana </a:t>
            </a:r>
            <a:r>
              <a:rPr sz="1800" spc="-5" dirty="0">
                <a:latin typeface="Tahoma"/>
                <a:cs typeface="Tahoma"/>
              </a:rPr>
              <a:t>girildiğinde </a:t>
            </a:r>
            <a:r>
              <a:rPr sz="1800" dirty="0">
                <a:latin typeface="Tahoma"/>
                <a:cs typeface="Tahoma"/>
              </a:rPr>
              <a:t>aşağıdaki gibi </a:t>
            </a:r>
            <a:r>
              <a:rPr sz="1800" spc="-10" dirty="0">
                <a:latin typeface="Tahoma"/>
                <a:cs typeface="Tahoma"/>
              </a:rPr>
              <a:t>sınıflara </a:t>
            </a:r>
            <a:r>
              <a:rPr sz="1800" dirty="0">
                <a:latin typeface="Tahoma"/>
                <a:cs typeface="Tahoma"/>
              </a:rPr>
              <a:t>uygulanmış planlar</a:t>
            </a:r>
            <a:r>
              <a:rPr sz="1800" spc="85" dirty="0">
                <a:latin typeface="Tahoma"/>
                <a:cs typeface="Tahoma"/>
              </a:rPr>
              <a:t> </a:t>
            </a:r>
            <a:r>
              <a:rPr sz="1800" spc="-45" dirty="0">
                <a:latin typeface="Tahoma"/>
                <a:cs typeface="Tahoma"/>
              </a:rPr>
              <a:t>gelir.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631" y="2781199"/>
            <a:ext cx="7960080" cy="3311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940" y="568451"/>
            <a:ext cx="8145018" cy="143179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652398"/>
            <a:ext cx="7765415" cy="112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800" spc="-10" dirty="0">
                <a:latin typeface="Tahoma"/>
                <a:cs typeface="Tahoma"/>
              </a:rPr>
              <a:t>Burada </a:t>
            </a:r>
            <a:r>
              <a:rPr sz="1800" dirty="0">
                <a:latin typeface="Tahoma"/>
                <a:cs typeface="Tahoma"/>
              </a:rPr>
              <a:t>önce </a:t>
            </a:r>
            <a:r>
              <a:rPr sz="1800" b="1" spc="-5" dirty="0">
                <a:latin typeface="Tahoma"/>
                <a:cs typeface="Tahoma"/>
              </a:rPr>
              <a:t>“Haftalar” </a:t>
            </a:r>
            <a:r>
              <a:rPr sz="1800" spc="-5" dirty="0">
                <a:latin typeface="Tahoma"/>
                <a:cs typeface="Tahoma"/>
              </a:rPr>
              <a:t>bölümünden ilgili çalışacağınız hafta </a:t>
            </a:r>
            <a:r>
              <a:rPr sz="1800" spc="-35" dirty="0">
                <a:latin typeface="Tahoma"/>
                <a:cs typeface="Tahoma"/>
              </a:rPr>
              <a:t>seçilir. </a:t>
            </a:r>
            <a:r>
              <a:rPr sz="1800" dirty="0">
                <a:latin typeface="Tahoma"/>
                <a:cs typeface="Tahoma"/>
              </a:rPr>
              <a:t>Daha  </a:t>
            </a:r>
            <a:r>
              <a:rPr sz="1800" spc="-15" dirty="0">
                <a:latin typeface="Tahoma"/>
                <a:cs typeface="Tahoma"/>
              </a:rPr>
              <a:t>sonra </a:t>
            </a:r>
            <a:r>
              <a:rPr sz="1800" b="1" spc="-5" dirty="0">
                <a:latin typeface="Tahoma"/>
                <a:cs typeface="Tahoma"/>
              </a:rPr>
              <a:t>“Planın Uygulanacağı Sınıflar” </a:t>
            </a:r>
            <a:r>
              <a:rPr sz="1800" spc="-5" dirty="0">
                <a:latin typeface="Tahoma"/>
                <a:cs typeface="Tahoma"/>
              </a:rPr>
              <a:t>bölümünden çalışacağınız sınıf  </a:t>
            </a:r>
            <a:r>
              <a:rPr sz="1800" spc="-35" dirty="0">
                <a:latin typeface="Tahoma"/>
                <a:cs typeface="Tahoma"/>
              </a:rPr>
              <a:t>seçilir. </a:t>
            </a:r>
            <a:r>
              <a:rPr sz="1800" dirty="0">
                <a:latin typeface="Tahoma"/>
                <a:cs typeface="Tahoma"/>
              </a:rPr>
              <a:t>Bu işlemden </a:t>
            </a:r>
            <a:r>
              <a:rPr sz="1800" spc="-10" dirty="0">
                <a:latin typeface="Tahoma"/>
                <a:cs typeface="Tahoma"/>
              </a:rPr>
              <a:t>sonra </a:t>
            </a:r>
            <a:r>
              <a:rPr sz="1800" b="1" spc="-5" dirty="0">
                <a:latin typeface="Tahoma"/>
                <a:cs typeface="Tahoma"/>
              </a:rPr>
              <a:t>“İşi kilitlemek istiyorum.” </a:t>
            </a:r>
            <a:r>
              <a:rPr sz="1800" spc="-10" dirty="0">
                <a:latin typeface="Tahoma"/>
                <a:cs typeface="Tahoma"/>
              </a:rPr>
              <a:t>Kutucuğu  </a:t>
            </a:r>
            <a:r>
              <a:rPr sz="1800" spc="-5" dirty="0">
                <a:latin typeface="Tahoma"/>
                <a:cs typeface="Tahoma"/>
              </a:rPr>
              <a:t>işaretlenerek </a:t>
            </a:r>
            <a:r>
              <a:rPr sz="1800" dirty="0">
                <a:latin typeface="Tahoma"/>
                <a:cs typeface="Tahoma"/>
              </a:rPr>
              <a:t>o </a:t>
            </a:r>
            <a:r>
              <a:rPr sz="1800" spc="-5" dirty="0">
                <a:latin typeface="Tahoma"/>
                <a:cs typeface="Tahoma"/>
              </a:rPr>
              <a:t>hafta ile ilgili çalışmalarınızı kaydedeceğiniz bölüm</a:t>
            </a:r>
            <a:r>
              <a:rPr sz="1800" spc="135" dirty="0">
                <a:latin typeface="Tahoma"/>
                <a:cs typeface="Tahoma"/>
              </a:rPr>
              <a:t> </a:t>
            </a:r>
            <a:r>
              <a:rPr sz="1800" spc="-40" dirty="0">
                <a:latin typeface="Tahoma"/>
                <a:cs typeface="Tahoma"/>
              </a:rPr>
              <a:t>açılır.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9495" y="1917109"/>
            <a:ext cx="7761872" cy="4256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831" y="405476"/>
            <a:ext cx="5570048" cy="5832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8552" y="481583"/>
            <a:ext cx="3897629" cy="578586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71591" y="564641"/>
            <a:ext cx="3518535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Değerlendirme </a:t>
            </a:r>
            <a:r>
              <a:rPr sz="1800" dirty="0">
                <a:latin typeface="Tahoma"/>
                <a:cs typeface="Tahoma"/>
              </a:rPr>
              <a:t>iki aşamalı </a:t>
            </a:r>
            <a:r>
              <a:rPr sz="1800" spc="-35" dirty="0">
                <a:latin typeface="Tahoma"/>
                <a:cs typeface="Tahoma"/>
              </a:rPr>
              <a:t>yapılır.  </a:t>
            </a:r>
            <a:r>
              <a:rPr sz="1800" spc="-5" dirty="0">
                <a:latin typeface="Tahoma"/>
                <a:cs typeface="Tahoma"/>
              </a:rPr>
              <a:t>Birincisi </a:t>
            </a:r>
            <a:r>
              <a:rPr sz="1800" dirty="0">
                <a:latin typeface="Tahoma"/>
                <a:cs typeface="Tahoma"/>
              </a:rPr>
              <a:t>genel değerlendirme,  diğeri </a:t>
            </a:r>
            <a:r>
              <a:rPr sz="1800" spc="-5" dirty="0">
                <a:latin typeface="Tahoma"/>
                <a:cs typeface="Tahoma"/>
              </a:rPr>
              <a:t>öğrenci </a:t>
            </a:r>
            <a:r>
              <a:rPr sz="1800" dirty="0">
                <a:latin typeface="Tahoma"/>
                <a:cs typeface="Tahoma"/>
              </a:rPr>
              <a:t>bazlı </a:t>
            </a:r>
            <a:r>
              <a:rPr sz="1800" spc="-5" dirty="0">
                <a:latin typeface="Tahoma"/>
                <a:cs typeface="Tahoma"/>
              </a:rPr>
              <a:t>bireysel  </a:t>
            </a:r>
            <a:r>
              <a:rPr sz="1800" dirty="0">
                <a:latin typeface="Tahoma"/>
                <a:cs typeface="Tahoma"/>
              </a:rPr>
              <a:t>değerlendirme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şeklindedir.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1906905" algn="l"/>
                <a:tab pos="2649220" algn="l"/>
              </a:tabLst>
            </a:pPr>
            <a:r>
              <a:rPr sz="1800" spc="-5" dirty="0">
                <a:latin typeface="Tahoma"/>
                <a:cs typeface="Tahoma"/>
              </a:rPr>
              <a:t>Genel değerlendirmede </a:t>
            </a:r>
            <a:r>
              <a:rPr sz="1800" b="1" spc="-5" dirty="0">
                <a:latin typeface="Tahoma"/>
                <a:cs typeface="Tahoma"/>
              </a:rPr>
              <a:t>“Haftalık  Ders Programının </a:t>
            </a:r>
            <a:r>
              <a:rPr sz="1800" b="1" spc="-10" dirty="0">
                <a:latin typeface="Tahoma"/>
                <a:cs typeface="Tahoma"/>
              </a:rPr>
              <a:t>İşlenme  </a:t>
            </a:r>
            <a:r>
              <a:rPr sz="1800" b="1" spc="-5" dirty="0">
                <a:latin typeface="Tahoma"/>
                <a:cs typeface="Tahoma"/>
              </a:rPr>
              <a:t>Durumu”</a:t>
            </a:r>
            <a:r>
              <a:rPr sz="1800" spc="-5" dirty="0">
                <a:latin typeface="Tahoma"/>
                <a:cs typeface="Tahoma"/>
              </a:rPr>
              <a:t>,	</a:t>
            </a:r>
            <a:r>
              <a:rPr sz="1800" b="1" spc="-10" dirty="0">
                <a:latin typeface="Tahoma"/>
                <a:cs typeface="Tahoma"/>
              </a:rPr>
              <a:t>“İşlenemeyen  </a:t>
            </a:r>
            <a:r>
              <a:rPr sz="1800" b="1" spc="-5" dirty="0">
                <a:latin typeface="Tahoma"/>
                <a:cs typeface="Tahoma"/>
              </a:rPr>
              <a:t>Kazanımlar”</a:t>
            </a:r>
            <a:r>
              <a:rPr sz="1800" spc="-5" dirty="0">
                <a:latin typeface="Tahoma"/>
                <a:cs typeface="Tahoma"/>
              </a:rPr>
              <a:t>, </a:t>
            </a:r>
            <a:r>
              <a:rPr sz="1800" b="1" spc="-5" dirty="0">
                <a:latin typeface="Tahoma"/>
                <a:cs typeface="Tahoma"/>
              </a:rPr>
              <a:t>“Bu Haftaya </a:t>
            </a:r>
            <a:r>
              <a:rPr sz="1800" b="1" dirty="0">
                <a:latin typeface="Tahoma"/>
                <a:cs typeface="Tahoma"/>
              </a:rPr>
              <a:t>Ait  Progra</a:t>
            </a:r>
            <a:r>
              <a:rPr sz="1800" b="1" spc="-15" dirty="0">
                <a:latin typeface="Tahoma"/>
                <a:cs typeface="Tahoma"/>
              </a:rPr>
              <a:t>m</a:t>
            </a:r>
            <a:r>
              <a:rPr sz="1800" b="1" dirty="0">
                <a:latin typeface="Tahoma"/>
                <a:cs typeface="Tahoma"/>
              </a:rPr>
              <a:t>a		Yö</a:t>
            </a:r>
            <a:r>
              <a:rPr sz="1800" b="1" spc="-5" dirty="0">
                <a:latin typeface="Tahoma"/>
                <a:cs typeface="Tahoma"/>
              </a:rPr>
              <a:t>nel</a:t>
            </a:r>
            <a:r>
              <a:rPr sz="1800" b="1" spc="-10" dirty="0">
                <a:latin typeface="Tahoma"/>
                <a:cs typeface="Tahoma"/>
              </a:rPr>
              <a:t>i</a:t>
            </a:r>
            <a:r>
              <a:rPr sz="1800" b="1" dirty="0">
                <a:latin typeface="Tahoma"/>
                <a:cs typeface="Tahoma"/>
              </a:rPr>
              <a:t>k  </a:t>
            </a:r>
            <a:r>
              <a:rPr sz="1800" b="1" spc="-5" dirty="0">
                <a:latin typeface="Tahoma"/>
                <a:cs typeface="Tahoma"/>
              </a:rPr>
              <a:t>Açıklamalar”</a:t>
            </a:r>
            <a:r>
              <a:rPr sz="1800" spc="-5" dirty="0">
                <a:latin typeface="Tahoma"/>
                <a:cs typeface="Tahoma"/>
              </a:rPr>
              <a:t>, </a:t>
            </a:r>
            <a:r>
              <a:rPr sz="1800" b="1" spc="-5" dirty="0">
                <a:latin typeface="Tahoma"/>
                <a:cs typeface="Tahoma"/>
              </a:rPr>
              <a:t>“Bu Haftaya </a:t>
            </a:r>
            <a:r>
              <a:rPr sz="1800" b="1" dirty="0">
                <a:latin typeface="Tahoma"/>
                <a:cs typeface="Tahoma"/>
              </a:rPr>
              <a:t>Ait  </a:t>
            </a:r>
            <a:r>
              <a:rPr sz="1800" b="1" spc="-5" dirty="0">
                <a:latin typeface="Tahoma"/>
                <a:cs typeface="Tahoma"/>
              </a:rPr>
              <a:t>Eklemek İstediğiniz Dosyalar”  </a:t>
            </a:r>
            <a:r>
              <a:rPr sz="1800" spc="-5" dirty="0">
                <a:latin typeface="Tahoma"/>
                <a:cs typeface="Tahoma"/>
              </a:rPr>
              <a:t>bölümleri</a:t>
            </a:r>
            <a:r>
              <a:rPr sz="1800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bulunur.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10" dirty="0">
                <a:latin typeface="Tahoma"/>
                <a:cs typeface="Tahoma"/>
              </a:rPr>
              <a:t>Ayrıca </a:t>
            </a:r>
            <a:r>
              <a:rPr sz="1800" b="1" spc="-5" dirty="0">
                <a:latin typeface="Tahoma"/>
                <a:cs typeface="Tahoma"/>
              </a:rPr>
              <a:t>“Sınıfın öğrenci listesini  görmek istiyorum.” </a:t>
            </a:r>
            <a:r>
              <a:rPr sz="1800" spc="-10" dirty="0">
                <a:latin typeface="Tahoma"/>
                <a:cs typeface="Tahoma"/>
              </a:rPr>
              <a:t>seçeneği </a:t>
            </a:r>
            <a:r>
              <a:rPr sz="1800" dirty="0">
                <a:latin typeface="Tahoma"/>
                <a:cs typeface="Tahoma"/>
              </a:rPr>
              <a:t>ile  </a:t>
            </a:r>
            <a:r>
              <a:rPr sz="1800" spc="-5" dirty="0">
                <a:latin typeface="Tahoma"/>
                <a:cs typeface="Tahoma"/>
              </a:rPr>
              <a:t>tüm </a:t>
            </a:r>
            <a:r>
              <a:rPr sz="1800" spc="-10" dirty="0">
                <a:latin typeface="Tahoma"/>
                <a:cs typeface="Tahoma"/>
              </a:rPr>
              <a:t>öğrencilere </a:t>
            </a:r>
            <a:r>
              <a:rPr sz="1800" spc="-5" dirty="0">
                <a:latin typeface="Tahoma"/>
                <a:cs typeface="Tahoma"/>
              </a:rPr>
              <a:t>yönelik  </a:t>
            </a:r>
            <a:r>
              <a:rPr sz="1800" spc="-20" dirty="0">
                <a:latin typeface="Tahoma"/>
                <a:cs typeface="Tahoma"/>
              </a:rPr>
              <a:t>açıklamalar, </a:t>
            </a:r>
            <a:r>
              <a:rPr sz="1800" spc="-35" dirty="0">
                <a:latin typeface="Tahoma"/>
                <a:cs typeface="Tahoma"/>
              </a:rPr>
              <a:t>ödevler, </a:t>
            </a:r>
            <a:r>
              <a:rPr sz="1800" spc="-5" dirty="0">
                <a:latin typeface="Tahoma"/>
                <a:cs typeface="Tahoma"/>
              </a:rPr>
              <a:t>duyurular </a:t>
            </a:r>
            <a:r>
              <a:rPr sz="1800" dirty="0">
                <a:latin typeface="Tahoma"/>
                <a:cs typeface="Tahoma"/>
              </a:rPr>
              <a:t>da  </a:t>
            </a:r>
            <a:r>
              <a:rPr sz="1800" spc="-25" dirty="0">
                <a:latin typeface="Tahoma"/>
                <a:cs typeface="Tahoma"/>
              </a:rPr>
              <a:t>eklenebilir.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1322" y="685800"/>
            <a:ext cx="7482078" cy="4380738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38200" y="990600"/>
            <a:ext cx="7437831" cy="51962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vert="horz" wrap="square" lIns="0" tIns="12700" rIns="0" bIns="0" rtlCol="0">
            <a:spAutoFit/>
          </a:bodyPr>
          <a:lstStyle/>
          <a:p>
            <a:pPr marL="1344930">
              <a:lnSpc>
                <a:spcPct val="100000"/>
              </a:lnSpc>
              <a:spcBef>
                <a:spcPts val="100"/>
              </a:spcBef>
            </a:pPr>
            <a:endParaRPr lang="tr-TR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344930">
              <a:lnSpc>
                <a:spcPct val="100000"/>
              </a:lnSpc>
              <a:spcBef>
                <a:spcPts val="100"/>
              </a:spcBef>
            </a:pPr>
            <a:r>
              <a:rPr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TEŞEKKÜR </a:t>
            </a:r>
            <a:r>
              <a:rPr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EDERİZ</a:t>
            </a:r>
          </a:p>
          <a:p>
            <a:pPr marL="37465" marR="5080" algn="ctr">
              <a:lnSpc>
                <a:spcPct val="100000"/>
              </a:lnSpc>
            </a:pPr>
            <a:r>
              <a:rPr lang="tr-TR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ÇATALCA</a:t>
            </a:r>
            <a:r>
              <a:rPr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İLÇE MİLLİ </a:t>
            </a:r>
            <a:r>
              <a:rPr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EĞİTİM  </a:t>
            </a:r>
            <a:r>
              <a:rPr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MÜDÜRLÜĞÜ</a:t>
            </a:r>
            <a:endParaRPr lang="tr-TR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7465" marR="5080" algn="ctr">
              <a:lnSpc>
                <a:spcPct val="100000"/>
              </a:lnSpc>
            </a:pPr>
            <a:endParaRPr lang="tr-TR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7465" marR="5080" algn="ctr">
              <a:lnSpc>
                <a:spcPct val="100000"/>
              </a:lnSpc>
            </a:pPr>
            <a:endParaRPr lang="tr-TR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7465" marR="5080" algn="ctr">
              <a:lnSpc>
                <a:spcPct val="100000"/>
              </a:lnSpc>
            </a:pP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2596" y="3890517"/>
            <a:ext cx="2383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endParaRPr sz="1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0347" y="405383"/>
            <a:ext cx="7226807" cy="4600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2738" y="5446014"/>
            <a:ext cx="2159635" cy="28829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4655">
              <a:lnSpc>
                <a:spcPts val="1920"/>
              </a:lnSpc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Dış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kullanıcı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8653" y="5444490"/>
            <a:ext cx="2159635" cy="28829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462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Mebbis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Kullanıcı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5623" y="3645408"/>
            <a:ext cx="173990" cy="1757680"/>
          </a:xfrm>
          <a:custGeom>
            <a:avLst/>
            <a:gdLst/>
            <a:ahLst/>
            <a:cxnLst/>
            <a:rect l="l" t="t" r="r" b="b"/>
            <a:pathLst>
              <a:path w="173989" h="1757679">
                <a:moveTo>
                  <a:pt x="86868" y="115824"/>
                </a:moveTo>
                <a:lnTo>
                  <a:pt x="75592" y="118098"/>
                </a:lnTo>
                <a:lnTo>
                  <a:pt x="66389" y="124301"/>
                </a:lnTo>
                <a:lnTo>
                  <a:pt x="60186" y="133504"/>
                </a:lnTo>
                <a:lnTo>
                  <a:pt x="57912" y="144780"/>
                </a:lnTo>
                <a:lnTo>
                  <a:pt x="57912" y="1728216"/>
                </a:lnTo>
                <a:lnTo>
                  <a:pt x="60186" y="1739491"/>
                </a:lnTo>
                <a:lnTo>
                  <a:pt x="66389" y="1748694"/>
                </a:lnTo>
                <a:lnTo>
                  <a:pt x="75592" y="1754897"/>
                </a:lnTo>
                <a:lnTo>
                  <a:pt x="86868" y="1757172"/>
                </a:lnTo>
                <a:lnTo>
                  <a:pt x="98143" y="1754897"/>
                </a:lnTo>
                <a:lnTo>
                  <a:pt x="107346" y="1748694"/>
                </a:lnTo>
                <a:lnTo>
                  <a:pt x="113549" y="1739491"/>
                </a:lnTo>
                <a:lnTo>
                  <a:pt x="115824" y="1728216"/>
                </a:lnTo>
                <a:lnTo>
                  <a:pt x="115824" y="144780"/>
                </a:lnTo>
                <a:lnTo>
                  <a:pt x="113549" y="133504"/>
                </a:lnTo>
                <a:lnTo>
                  <a:pt x="107346" y="124301"/>
                </a:lnTo>
                <a:lnTo>
                  <a:pt x="98143" y="118098"/>
                </a:lnTo>
                <a:lnTo>
                  <a:pt x="86868" y="115824"/>
                </a:lnTo>
                <a:close/>
              </a:path>
              <a:path w="173989" h="1757679">
                <a:moveTo>
                  <a:pt x="86868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60186" y="133504"/>
                </a:lnTo>
                <a:lnTo>
                  <a:pt x="66389" y="124301"/>
                </a:lnTo>
                <a:lnTo>
                  <a:pt x="75592" y="118098"/>
                </a:lnTo>
                <a:lnTo>
                  <a:pt x="86868" y="115824"/>
                </a:lnTo>
                <a:lnTo>
                  <a:pt x="144780" y="115824"/>
                </a:lnTo>
                <a:lnTo>
                  <a:pt x="86868" y="0"/>
                </a:lnTo>
                <a:close/>
              </a:path>
              <a:path w="173989" h="1757679">
                <a:moveTo>
                  <a:pt x="144780" y="115824"/>
                </a:moveTo>
                <a:lnTo>
                  <a:pt x="86868" y="115824"/>
                </a:lnTo>
                <a:lnTo>
                  <a:pt x="98143" y="118098"/>
                </a:lnTo>
                <a:lnTo>
                  <a:pt x="107346" y="124301"/>
                </a:lnTo>
                <a:lnTo>
                  <a:pt x="113549" y="133504"/>
                </a:lnTo>
                <a:lnTo>
                  <a:pt x="115824" y="144780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44780" y="1158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6759" y="3645408"/>
            <a:ext cx="173990" cy="1757680"/>
          </a:xfrm>
          <a:custGeom>
            <a:avLst/>
            <a:gdLst/>
            <a:ahLst/>
            <a:cxnLst/>
            <a:rect l="l" t="t" r="r" b="b"/>
            <a:pathLst>
              <a:path w="173989" h="1757679">
                <a:moveTo>
                  <a:pt x="86867" y="115824"/>
                </a:moveTo>
                <a:lnTo>
                  <a:pt x="75592" y="118098"/>
                </a:lnTo>
                <a:lnTo>
                  <a:pt x="66389" y="124301"/>
                </a:lnTo>
                <a:lnTo>
                  <a:pt x="60186" y="133504"/>
                </a:lnTo>
                <a:lnTo>
                  <a:pt x="57912" y="144780"/>
                </a:lnTo>
                <a:lnTo>
                  <a:pt x="57912" y="1728216"/>
                </a:lnTo>
                <a:lnTo>
                  <a:pt x="60186" y="1739491"/>
                </a:lnTo>
                <a:lnTo>
                  <a:pt x="66389" y="1748694"/>
                </a:lnTo>
                <a:lnTo>
                  <a:pt x="75592" y="1754897"/>
                </a:lnTo>
                <a:lnTo>
                  <a:pt x="86867" y="1757172"/>
                </a:lnTo>
                <a:lnTo>
                  <a:pt x="98143" y="1754897"/>
                </a:lnTo>
                <a:lnTo>
                  <a:pt x="107346" y="1748694"/>
                </a:lnTo>
                <a:lnTo>
                  <a:pt x="113549" y="1739491"/>
                </a:lnTo>
                <a:lnTo>
                  <a:pt x="115824" y="1728216"/>
                </a:lnTo>
                <a:lnTo>
                  <a:pt x="115824" y="144780"/>
                </a:lnTo>
                <a:lnTo>
                  <a:pt x="113549" y="133504"/>
                </a:lnTo>
                <a:lnTo>
                  <a:pt x="107346" y="124301"/>
                </a:lnTo>
                <a:lnTo>
                  <a:pt x="98143" y="118098"/>
                </a:lnTo>
                <a:lnTo>
                  <a:pt x="86867" y="115824"/>
                </a:lnTo>
                <a:close/>
              </a:path>
              <a:path w="173989" h="1757679">
                <a:moveTo>
                  <a:pt x="86867" y="0"/>
                </a:moveTo>
                <a:lnTo>
                  <a:pt x="0" y="173736"/>
                </a:lnTo>
                <a:lnTo>
                  <a:pt x="57912" y="173736"/>
                </a:lnTo>
                <a:lnTo>
                  <a:pt x="57912" y="144780"/>
                </a:lnTo>
                <a:lnTo>
                  <a:pt x="60186" y="133504"/>
                </a:lnTo>
                <a:lnTo>
                  <a:pt x="66389" y="124301"/>
                </a:lnTo>
                <a:lnTo>
                  <a:pt x="75592" y="118098"/>
                </a:lnTo>
                <a:lnTo>
                  <a:pt x="86867" y="115824"/>
                </a:lnTo>
                <a:lnTo>
                  <a:pt x="144779" y="115824"/>
                </a:lnTo>
                <a:lnTo>
                  <a:pt x="86867" y="0"/>
                </a:lnTo>
                <a:close/>
              </a:path>
              <a:path w="173989" h="1757679">
                <a:moveTo>
                  <a:pt x="144779" y="115824"/>
                </a:moveTo>
                <a:lnTo>
                  <a:pt x="86867" y="115824"/>
                </a:lnTo>
                <a:lnTo>
                  <a:pt x="98143" y="118098"/>
                </a:lnTo>
                <a:lnTo>
                  <a:pt x="107346" y="124301"/>
                </a:lnTo>
                <a:lnTo>
                  <a:pt x="113549" y="133504"/>
                </a:lnTo>
                <a:lnTo>
                  <a:pt x="115824" y="144780"/>
                </a:lnTo>
                <a:lnTo>
                  <a:pt x="115824" y="173736"/>
                </a:lnTo>
                <a:lnTo>
                  <a:pt x="173736" y="173736"/>
                </a:lnTo>
                <a:lnTo>
                  <a:pt x="144779" y="1158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9359" y="784859"/>
            <a:ext cx="2592324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6191" y="2796539"/>
            <a:ext cx="1315720" cy="114300"/>
          </a:xfrm>
          <a:custGeom>
            <a:avLst/>
            <a:gdLst/>
            <a:ahLst/>
            <a:cxnLst/>
            <a:rect l="l" t="t" r="r" b="b"/>
            <a:pathLst>
              <a:path w="1315720" h="114300">
                <a:moveTo>
                  <a:pt x="1200912" y="0"/>
                </a:moveTo>
                <a:lnTo>
                  <a:pt x="1200912" y="114300"/>
                </a:lnTo>
                <a:lnTo>
                  <a:pt x="1277112" y="76200"/>
                </a:lnTo>
                <a:lnTo>
                  <a:pt x="1219962" y="76200"/>
                </a:lnTo>
                <a:lnTo>
                  <a:pt x="1227385" y="74705"/>
                </a:lnTo>
                <a:lnTo>
                  <a:pt x="1233439" y="70627"/>
                </a:lnTo>
                <a:lnTo>
                  <a:pt x="1237517" y="64573"/>
                </a:lnTo>
                <a:lnTo>
                  <a:pt x="1239012" y="57150"/>
                </a:lnTo>
                <a:lnTo>
                  <a:pt x="1237517" y="49726"/>
                </a:lnTo>
                <a:lnTo>
                  <a:pt x="1233439" y="43672"/>
                </a:lnTo>
                <a:lnTo>
                  <a:pt x="1227385" y="39594"/>
                </a:lnTo>
                <a:lnTo>
                  <a:pt x="1219962" y="38100"/>
                </a:lnTo>
                <a:lnTo>
                  <a:pt x="1277112" y="38100"/>
                </a:lnTo>
                <a:lnTo>
                  <a:pt x="1200912" y="0"/>
                </a:lnTo>
                <a:close/>
              </a:path>
              <a:path w="1315720" h="114300">
                <a:moveTo>
                  <a:pt x="1200912" y="38100"/>
                </a:moveTo>
                <a:lnTo>
                  <a:pt x="19050" y="38100"/>
                </a:lnTo>
                <a:lnTo>
                  <a:pt x="11626" y="39594"/>
                </a:lnTo>
                <a:lnTo>
                  <a:pt x="5572" y="43672"/>
                </a:lnTo>
                <a:lnTo>
                  <a:pt x="1494" y="49726"/>
                </a:lnTo>
                <a:lnTo>
                  <a:pt x="0" y="57150"/>
                </a:lnTo>
                <a:lnTo>
                  <a:pt x="1494" y="64573"/>
                </a:lnTo>
                <a:lnTo>
                  <a:pt x="5572" y="70627"/>
                </a:lnTo>
                <a:lnTo>
                  <a:pt x="11626" y="74705"/>
                </a:lnTo>
                <a:lnTo>
                  <a:pt x="19050" y="76200"/>
                </a:lnTo>
                <a:lnTo>
                  <a:pt x="1200912" y="76200"/>
                </a:lnTo>
                <a:lnTo>
                  <a:pt x="1200912" y="38100"/>
                </a:lnTo>
                <a:close/>
              </a:path>
              <a:path w="1315720" h="114300">
                <a:moveTo>
                  <a:pt x="1277112" y="38100"/>
                </a:moveTo>
                <a:lnTo>
                  <a:pt x="1219962" y="38100"/>
                </a:lnTo>
                <a:lnTo>
                  <a:pt x="1227385" y="39594"/>
                </a:lnTo>
                <a:lnTo>
                  <a:pt x="1233439" y="43672"/>
                </a:lnTo>
                <a:lnTo>
                  <a:pt x="1237517" y="49726"/>
                </a:lnTo>
                <a:lnTo>
                  <a:pt x="1239012" y="57150"/>
                </a:lnTo>
                <a:lnTo>
                  <a:pt x="1237517" y="64573"/>
                </a:lnTo>
                <a:lnTo>
                  <a:pt x="1233439" y="70627"/>
                </a:lnTo>
                <a:lnTo>
                  <a:pt x="1227385" y="74705"/>
                </a:lnTo>
                <a:lnTo>
                  <a:pt x="1219962" y="76200"/>
                </a:lnTo>
                <a:lnTo>
                  <a:pt x="1277112" y="76200"/>
                </a:lnTo>
                <a:lnTo>
                  <a:pt x="1315212" y="57150"/>
                </a:lnTo>
                <a:lnTo>
                  <a:pt x="1277112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098541" y="2309622"/>
            <a:ext cx="1562100" cy="368935"/>
          </a:xfrm>
          <a:prstGeom prst="rect">
            <a:avLst/>
          </a:prstGeom>
          <a:solidFill>
            <a:srgbClr val="AF1512"/>
          </a:solidFill>
          <a:ln w="19811">
            <a:solidFill>
              <a:srgbClr val="800C0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Mebbis</a:t>
            </a:r>
            <a:r>
              <a:rPr sz="1800" b="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0" dirty="0">
                <a:solidFill>
                  <a:srgbClr val="FFFFFF"/>
                </a:solidFill>
                <a:latin typeface="Century Gothic"/>
                <a:cs typeface="Century Gothic"/>
              </a:rPr>
              <a:t>Girişi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6622" y="5919978"/>
            <a:ext cx="7416165" cy="64643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9811">
            <a:solidFill>
              <a:srgbClr val="4B7C6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 marR="447040">
              <a:lnSpc>
                <a:spcPct val="100000"/>
              </a:lnSpc>
              <a:spcBef>
                <a:spcPts val="325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Meb Kullanıcılarının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Dış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kullanıcıların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ayrı ayrı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giriş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yapabilme  imkanı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bulunmaktadır.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868" y="1132332"/>
            <a:ext cx="7455408" cy="3960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7527" y="4733518"/>
            <a:ext cx="1344168" cy="623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1639" y="4867655"/>
            <a:ext cx="1080770" cy="360045"/>
          </a:xfrm>
          <a:custGeom>
            <a:avLst/>
            <a:gdLst/>
            <a:ahLst/>
            <a:cxnLst/>
            <a:rect l="l" t="t" r="r" b="b"/>
            <a:pathLst>
              <a:path w="1080770" h="360045">
                <a:moveTo>
                  <a:pt x="0" y="359664"/>
                </a:moveTo>
                <a:lnTo>
                  <a:pt x="1080515" y="359664"/>
                </a:lnTo>
                <a:lnTo>
                  <a:pt x="1080515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0473" y="5450840"/>
            <a:ext cx="77755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Şifrenizi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unuttuysanız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şifremi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unuttum butonuna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gelerek</a:t>
            </a:r>
            <a:r>
              <a:rPr sz="1800" spc="3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tıklayabilirsiniz.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7958" y="281177"/>
            <a:ext cx="6265545" cy="523240"/>
          </a:xfrm>
          <a:prstGeom prst="rect">
            <a:avLst/>
          </a:prstGeom>
          <a:solidFill>
            <a:srgbClr val="AF1512"/>
          </a:solidFill>
          <a:ln w="19811">
            <a:solidFill>
              <a:srgbClr val="800C0A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665605">
              <a:lnSpc>
                <a:spcPct val="100000"/>
              </a:lnSpc>
              <a:spcBef>
                <a:spcPts val="290"/>
              </a:spcBef>
            </a:pPr>
            <a:r>
              <a:rPr sz="28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ŞİFREMİ</a:t>
            </a:r>
            <a:r>
              <a:rPr sz="2800" b="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UNUTTUM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1375" y="780287"/>
            <a:ext cx="7472172" cy="2860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61110" y="188213"/>
            <a:ext cx="6263640" cy="523240"/>
          </a:xfrm>
          <a:prstGeom prst="rect">
            <a:avLst/>
          </a:prstGeom>
          <a:solidFill>
            <a:srgbClr val="AF1512"/>
          </a:solidFill>
          <a:ln w="19811">
            <a:solidFill>
              <a:srgbClr val="800C0A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64970">
              <a:lnSpc>
                <a:spcPct val="100000"/>
              </a:lnSpc>
              <a:spcBef>
                <a:spcPts val="285"/>
              </a:spcBef>
            </a:pPr>
            <a:r>
              <a:rPr sz="28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ŞİFREMİ</a:t>
            </a:r>
            <a:r>
              <a:rPr sz="2800" b="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UNUTTUM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215" y="3810457"/>
            <a:ext cx="884491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MEBBİS sisteminde kayıtlı olan kullanıcılar şifrelerini unutmaları halinde,  MEBBİS sisteminin ana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ekranında bulunan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"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Şifremi Unuttum"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linki veya 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aşağıdaki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"MEBBİS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kullanıcıları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için şifre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hatırlatma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ekranına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gitmek  istiyorum."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linkine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giriş yaparak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şifrelerini</a:t>
            </a:r>
            <a:r>
              <a:rPr sz="1800" b="1" spc="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öğrenebilirler.</a:t>
            </a:r>
            <a:endParaRPr sz="1800">
              <a:latin typeface="Century Gothic"/>
              <a:cs typeface="Century Gothic"/>
            </a:endParaRPr>
          </a:p>
          <a:p>
            <a:pPr marL="363220" indent="-3505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62585" algn="l"/>
                <a:tab pos="363220" algn="l"/>
              </a:tabLst>
            </a:pP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Bu</a:t>
            </a:r>
            <a:r>
              <a:rPr sz="18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bölümü</a:t>
            </a:r>
            <a:r>
              <a:rPr sz="1800" b="1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sadece</a:t>
            </a:r>
            <a:r>
              <a:rPr sz="1800" b="1" spc="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e-Müfredat</a:t>
            </a:r>
            <a:r>
              <a:rPr sz="1800" b="1" spc="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sisteminde</a:t>
            </a:r>
            <a:r>
              <a:rPr sz="18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tanımlı</a:t>
            </a:r>
            <a:r>
              <a:rPr sz="18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ve</a:t>
            </a:r>
            <a:r>
              <a:rPr sz="18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kurum</a:t>
            </a:r>
            <a:r>
              <a:rPr sz="1800" b="1" spc="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dışı</a:t>
            </a:r>
            <a:r>
              <a:rPr sz="1800" b="1" spc="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olan</a:t>
            </a:r>
            <a:r>
              <a:rPr sz="18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kişiler</a:t>
            </a:r>
            <a:endParaRPr sz="1800">
              <a:latin typeface="Century Gothic"/>
              <a:cs typeface="Century Gothic"/>
            </a:endParaRPr>
          </a:p>
          <a:p>
            <a:pPr marL="29908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(Üniversite çalışanları, özel veya MEB dışı kamu çalışanları vb.)</a:t>
            </a:r>
            <a:r>
              <a:rPr sz="1800" b="1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kullanabilir.</a:t>
            </a:r>
            <a:endParaRPr sz="1800">
              <a:latin typeface="Century Gothic"/>
              <a:cs typeface="Century Gothic"/>
            </a:endParaRPr>
          </a:p>
          <a:p>
            <a:pPr marL="299085" marR="5080" indent="-286385" algn="just">
              <a:lnSpc>
                <a:spcPct val="100000"/>
              </a:lnSpc>
              <a:buFont typeface="Wingdings"/>
              <a:buChar char=""/>
              <a:tabLst>
                <a:tab pos="363220" algn="l"/>
              </a:tabLst>
            </a:pP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E-müfredat sisteminde bir kullanıcınız var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ise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yandaki zorunlu bilgileri  doldurduktan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sonra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yine yanda bulunan "Şifremi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Gönder"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düğmesine 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basmanız halinde, sistemde kayıtlı olan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GSM </a:t>
            </a:r>
            <a:r>
              <a:rPr sz="1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telefonunuza ve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e-posta  adresinize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şifreniz</a:t>
            </a:r>
            <a:r>
              <a:rPr sz="18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gönderilecektir.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0" y="1098803"/>
                </a:moveTo>
                <a:lnTo>
                  <a:pt x="685800" y="1098803"/>
                </a:lnTo>
                <a:lnTo>
                  <a:pt x="685800" y="0"/>
                </a:lnTo>
                <a:lnTo>
                  <a:pt x="0" y="0"/>
                </a:lnTo>
                <a:lnTo>
                  <a:pt x="0" y="109880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240" y="1508760"/>
            <a:ext cx="7950708" cy="3745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0664" y="1188732"/>
            <a:ext cx="1533143" cy="83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84776" y="1322832"/>
            <a:ext cx="1270000" cy="576580"/>
          </a:xfrm>
          <a:custGeom>
            <a:avLst/>
            <a:gdLst/>
            <a:ahLst/>
            <a:cxnLst/>
            <a:rect l="l" t="t" r="r" b="b"/>
            <a:pathLst>
              <a:path w="1270000" h="576580">
                <a:moveTo>
                  <a:pt x="0" y="576072"/>
                </a:moveTo>
                <a:lnTo>
                  <a:pt x="1269491" y="576072"/>
                </a:lnTo>
                <a:lnTo>
                  <a:pt x="1269491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543" y="5393232"/>
            <a:ext cx="7421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Bu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sayfada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yukarıdaki başlıklara tıklandığında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( 1 </a:t>
            </a:r>
            <a:r>
              <a:rPr sz="1800" spc="0" dirty="0">
                <a:solidFill>
                  <a:srgbClr val="FFFFFF"/>
                </a:solidFill>
                <a:latin typeface="Century Gothic"/>
                <a:cs typeface="Century Gothic"/>
              </a:rPr>
              <a:t>ve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2) aşağıda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ilgili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açıklamalara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ulaşılmaktadır.(3)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Dokümanlar 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(2)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başlığı</a:t>
            </a:r>
            <a:r>
              <a:rPr sz="18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altında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modülle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ilgili kılavuzlar</a:t>
            </a:r>
            <a:r>
              <a:rPr sz="1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bulunmaktadır.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2217" y="294893"/>
            <a:ext cx="6265545" cy="954405"/>
          </a:xfrm>
          <a:custGeom>
            <a:avLst/>
            <a:gdLst/>
            <a:ahLst/>
            <a:cxnLst/>
            <a:rect l="l" t="t" r="r" b="b"/>
            <a:pathLst>
              <a:path w="6265545" h="954405">
                <a:moveTo>
                  <a:pt x="0" y="954023"/>
                </a:moveTo>
                <a:lnTo>
                  <a:pt x="6265163" y="954023"/>
                </a:lnTo>
                <a:lnTo>
                  <a:pt x="6265163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82217" y="294893"/>
            <a:ext cx="6265545" cy="954405"/>
          </a:xfrm>
          <a:prstGeom prst="rect">
            <a:avLst/>
          </a:prstGeom>
          <a:ln w="19811">
            <a:solidFill>
              <a:srgbClr val="800C0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295"/>
              </a:spcBef>
            </a:pPr>
            <a:r>
              <a:rPr sz="2800" b="0" dirty="0">
                <a:solidFill>
                  <a:srgbClr val="FFFFFF"/>
                </a:solidFill>
                <a:latin typeface="Century Gothic"/>
                <a:cs typeface="Century Gothic"/>
              </a:rPr>
              <a:t>Yıllık </a:t>
            </a:r>
            <a:r>
              <a:rPr sz="28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Plan , Dökümanlar</a:t>
            </a:r>
            <a:r>
              <a:rPr sz="2800" b="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başlıkları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5476" y="1171968"/>
            <a:ext cx="1344168" cy="839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9588" y="1306067"/>
            <a:ext cx="1080770" cy="576580"/>
          </a:xfrm>
          <a:custGeom>
            <a:avLst/>
            <a:gdLst/>
            <a:ahLst/>
            <a:cxnLst/>
            <a:rect l="l" t="t" r="r" b="b"/>
            <a:pathLst>
              <a:path w="1080770" h="576580">
                <a:moveTo>
                  <a:pt x="0" y="576072"/>
                </a:moveTo>
                <a:lnTo>
                  <a:pt x="1080516" y="576072"/>
                </a:lnTo>
                <a:lnTo>
                  <a:pt x="1080516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579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8228" y="2564892"/>
            <a:ext cx="2231390" cy="433070"/>
          </a:xfrm>
          <a:custGeom>
            <a:avLst/>
            <a:gdLst/>
            <a:ahLst/>
            <a:cxnLst/>
            <a:rect l="l" t="t" r="r" b="b"/>
            <a:pathLst>
              <a:path w="2231390" h="433069">
                <a:moveTo>
                  <a:pt x="0" y="432815"/>
                </a:moveTo>
                <a:lnTo>
                  <a:pt x="2231136" y="432815"/>
                </a:lnTo>
                <a:lnTo>
                  <a:pt x="2231136" y="0"/>
                </a:lnTo>
                <a:lnTo>
                  <a:pt x="0" y="0"/>
                </a:lnTo>
                <a:lnTo>
                  <a:pt x="0" y="432815"/>
                </a:lnTo>
                <a:close/>
              </a:path>
            </a:pathLst>
          </a:custGeom>
          <a:ln w="579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93285" y="1639570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3269" y="1568653"/>
            <a:ext cx="153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3158" y="2659507"/>
            <a:ext cx="15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3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C1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2924</Words>
  <Application>Microsoft Office PowerPoint</Application>
  <PresentationFormat>Ekran Gösterisi (4:3)</PresentationFormat>
  <Paragraphs>229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Office Theme</vt:lpstr>
      <vt:lpstr>Slayt 1</vt:lpstr>
      <vt:lpstr>E-MÜFREDAT PROJESİ</vt:lpstr>
      <vt:lpstr>E-Müfredat Projesine neden ihtiyaç duyuldu.</vt:lpstr>
      <vt:lpstr>Slayt 4</vt:lpstr>
      <vt:lpstr>E Müfredat Programı</vt:lpstr>
      <vt:lpstr>Mebbis Girişi</vt:lpstr>
      <vt:lpstr>ŞİFREMİ UNUTTUM</vt:lpstr>
      <vt:lpstr>ŞİFREMİ UNUTTUM</vt:lpstr>
      <vt:lpstr>Yıllık Plan , Dökümanlar başlıkları</vt:lpstr>
      <vt:lpstr>GİRİŞ</vt:lpstr>
      <vt:lpstr>2. E-Müfredat sayfasından yıllık plan</vt:lpstr>
      <vt:lpstr>Slayt 12</vt:lpstr>
      <vt:lpstr>Her ekranda standart bir menü  yapısı bulunmaktadır.</vt:lpstr>
      <vt:lpstr>Slayt 14</vt:lpstr>
      <vt:lpstr>Slayt 15</vt:lpstr>
      <vt:lpstr>Slayt 16</vt:lpstr>
      <vt:lpstr>Slayt 17</vt:lpstr>
      <vt:lpstr>KURUL TANIMLAMA</vt:lpstr>
      <vt:lpstr>Slayt 19</vt:lpstr>
      <vt:lpstr>Slayt 20</vt:lpstr>
      <vt:lpstr>Slayt 21</vt:lpstr>
      <vt:lpstr>Slayt 22</vt:lpstr>
      <vt:lpstr>Slayt 23</vt:lpstr>
      <vt:lpstr>Kurul Toplantı Bilgilendirme  İşlemleri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ÖĞRETMENLER KURULUNU  ONAYLAMA</vt:lpstr>
      <vt:lpstr>Slayt 33</vt:lpstr>
      <vt:lpstr>Slayt 34</vt:lpstr>
      <vt:lpstr>. Okul müdürü bu kurulları onaylayabilir ya da eksik bulduğu</vt:lpstr>
      <vt:lpstr>Kurul Bilgi Değişiklikleri İşlemleri</vt:lpstr>
      <vt:lpstr>Eğitim Kurumu Müdürlüğü  Kurul Onaylama İşlemleri</vt:lpstr>
      <vt:lpstr>Slayt 38</vt:lpstr>
      <vt:lpstr>Slayt 39</vt:lpstr>
      <vt:lpstr>Kararlar ve Sonuçları İşleme</vt:lpstr>
      <vt:lpstr>Slayt 41</vt:lpstr>
      <vt:lpstr>Slayt 42</vt:lpstr>
      <vt:lpstr>EĞİTİM KURUMLARI İÇİN  YILLIK PLAN HAZIRLAMA  İŞLEMLERİ</vt:lpstr>
      <vt:lpstr>Slayt 44</vt:lpstr>
      <vt:lpstr>Slayt 45</vt:lpstr>
      <vt:lpstr>Slayt 46</vt:lpstr>
      <vt:lpstr>Slayt 47</vt:lpstr>
      <vt:lpstr>Slayt 48</vt:lpstr>
      <vt:lpstr>Plan onaylandıktan sonra</vt:lpstr>
      <vt:lpstr>Slayt 50</vt:lpstr>
      <vt:lpstr>Plan onaylandıktan sonra öğretmenlerin ekranında aşağıdaki gibi  görünecektir</vt:lpstr>
      <vt:lpstr>Onaylanmış Yıllık Planın  Sınıflara Dağıtılması İşlemi</vt:lpstr>
      <vt:lpstr>Öğrencinin Sınıf/Eğitim  Kurumu Değişimi</vt:lpstr>
      <vt:lpstr>Slayt 54</vt:lpstr>
      <vt:lpstr>Slayt 55</vt:lpstr>
      <vt:lpstr>Slayt 56</vt:lpstr>
      <vt:lpstr>Slayt 57</vt:lpstr>
      <vt:lpstr>Slayt 58</vt:lpstr>
      <vt:lpstr>Slayt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E-Müfredat internet sayfasını (http://e-mufredat.meb.gov.tr/ ) açarak MEBBİS bilgilerinizle giriş yapınız.</dc:title>
  <dc:creator>asus</dc:creator>
  <cp:lastModifiedBy>Pc</cp:lastModifiedBy>
  <cp:revision>12</cp:revision>
  <dcterms:created xsi:type="dcterms:W3CDTF">2017-12-25T07:01:59Z</dcterms:created>
  <dcterms:modified xsi:type="dcterms:W3CDTF">2017-12-25T09:02:36Z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2017-12-25T00:00:00Z</vt:filetime>
  </property>
</Properties>
</file>